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notesMasterIdLst>
    <p:notesMasterId r:id="rId15"/>
  </p:notesMasterIdLst>
  <p:sldSz cx="14630400" cy="8229600"/>
  <p:notesSz cx="8229600" cy="14630400"/>
  <p:embeddedFontLst>
    <p:embeddedFont>
      <p:font typeface="IBM Plex Sans Medium"/>
      <p:regular r:id="rId20"/>
    </p:embeddedFont>
    <p:embeddedFont>
      <p:font typeface="IBM Plex Sans Medium"/>
      <p:regular r:id="rId21"/>
    </p:embeddedFont>
    <p:embeddedFont>
      <p:font typeface="IBM Plex Sans Medium"/>
      <p:regular r:id="rId22"/>
    </p:embeddedFont>
    <p:embeddedFont>
      <p:font typeface="IBM Plex Sans Medium"/>
      <p:regular r:id="rId23"/>
    </p:embeddedFont>
    <p:embeddedFont>
      <p:font typeface="Roboto"/>
      <p:regular r:id="rId24"/>
    </p:embeddedFont>
    <p:embeddedFont>
      <p:font typeface="Roboto"/>
      <p:regular r:id="rId25"/>
    </p:embeddedFont>
    <p:embeddedFont>
      <p:font typeface="Roboto"/>
      <p:regular r:id="rId26"/>
    </p:embeddedFont>
    <p:embeddedFont>
      <p:font typeface="Roboto"/>
      <p:regular r:id="rId27"/>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20" Type="http://schemas.openxmlformats.org/officeDocument/2006/relationships/font" Target="fonts/font1.fntdata"/><Relationship Id="rId21" Type="http://schemas.openxmlformats.org/officeDocument/2006/relationships/font" Target="fonts/font2.fntdata"/><Relationship Id="rId22" Type="http://schemas.openxmlformats.org/officeDocument/2006/relationships/font" Target="fonts/font3.fntdata"/><Relationship Id="rId23" Type="http://schemas.openxmlformats.org/officeDocument/2006/relationships/font" Target="fonts/font4.fntdata"/><Relationship Id="rId24" Type="http://schemas.openxmlformats.org/officeDocument/2006/relationships/font" Target="fonts/font5.fntdata"/><Relationship Id="rId25" Type="http://schemas.openxmlformats.org/officeDocument/2006/relationships/font" Target="fonts/font6.fntdata"/><Relationship Id="rId26" Type="http://schemas.openxmlformats.org/officeDocument/2006/relationships/font" Target="fonts/font7.fntdata"/><Relationship Id="rId27" Type="http://schemas.openxmlformats.org/officeDocument/2006/relationships/font" Target="fonts/font8.fntdata"/></Relationships>
</file>

<file path=ppt/media/>
</file>

<file path=ppt/media/image-1-1.png>
</file>

<file path=ppt/media/image-10-1.png>
</file>

<file path=ppt/media/image-10-2.png>
</file>

<file path=ppt/media/image-10-3.png>
</file>

<file path=ppt/media/image-10-4.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1-1.png>
</file>

<file path=ppt/media/image-11-2.png>
</file>

<file path=ppt/media/image-11-3.png>
</file>

<file path=ppt/media/image-4-1.png>
</file>

<file path=ppt/media/image-5-1.png>
</file>

<file path=ppt/media/image-5-2.png>
</file>

<file path=ppt/media/image-5-3.png>
</file>

<file path=ppt/media/image-5-4.png>
</file>

<file path=ppt/media/image-6-1.png>
</file>

<file path=ppt/media/image-7-1.png>
</file>

<file path=ppt/media/image-7-2.png>
</file>

<file path=ppt/media/image-8-1.png>
</file>

<file path=ppt/media/image-8-2.png>
</file>

<file path=ppt/media/image-8-3.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slideLayout" Target="../slideLayouts/slideLayout1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slideLayout" Target="../slideLayouts/slideLayout12.xml"/><Relationship Id="rId5"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hyperlink" Target="https://healthsciencepub.com/index.php/jaihm/article/view/18" TargetMode="External"/><Relationship Id="rId2" Type="http://schemas.openxmlformats.org/officeDocument/2006/relationships/hyperlink" Target="http://arXiv.org" TargetMode="External"/><Relationship Id="rId3" Type="http://schemas.openxmlformats.org/officeDocument/2006/relationships/hyperlink" Target="https://arxiv.org/abs/2403.16212" TargetMode="External"/><Relationship Id="rId4" Type="http://schemas.openxmlformats.org/officeDocument/2006/relationships/hyperlink" Target="https://doi.org/10.1007/s11042-023-16256-2" TargetMode="External"/><Relationship Id="rId5" Type="http://schemas.openxmlformats.org/officeDocument/2006/relationships/hyperlink" Target="https://doi.org/10.3390/app13031464" TargetMode="External"/><Relationship Id="rId6" Type="http://schemas.openxmlformats.org/officeDocument/2006/relationships/hyperlink" Target="https://doi.org/10.1007/s12559-021-09946-2" TargetMode="External"/><Relationship Id="rId7" Type="http://schemas.openxmlformats.org/officeDocument/2006/relationships/hyperlink" Target="https://doi.org/10.1007/s11831-022-09870-0" TargetMode="External"/><Relationship Id="rId8" Type="http://schemas.openxmlformats.org/officeDocument/2006/relationships/hyperlink" Target="https://doi.org/" TargetMode="External"/><Relationship Id="rId9" Type="http://schemas.openxmlformats.org/officeDocument/2006/relationships/hyperlink" Target="https://ieeexplore.ieee.org/abstract/document/9459692/" TargetMode="External"/><Relationship Id="rId10" Type="http://schemas.openxmlformats.org/officeDocument/2006/relationships/hyperlink" Target="https://doi.org/10.33969/jiec.2019.11005" TargetMode="External"/><Relationship Id="rId11" Type="http://schemas.openxmlformats.org/officeDocument/2006/relationships/hyperlink" Target="https://doi.org/10.1111/jon.13063" TargetMode="External"/><Relationship Id="rId12" Type="http://schemas.openxmlformats.org/officeDocument/2006/relationships/slideLayout" Target="../slideLayouts/slideLayout14.xml"/><Relationship Id="rId13"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19845"/>
            <a:ext cx="7556421" cy="2835116"/>
          </a:xfrm>
          <a:prstGeom prst="rect">
            <a:avLst/>
          </a:prstGeom>
          <a:noFill/>
          <a:ln/>
        </p:spPr>
        <p:txBody>
          <a:bodyPr wrap="square" lIns="0" tIns="0" rIns="0" bIns="0" rtlCol="0" anchor="t"/>
          <a:lstStyle/>
          <a:p>
            <a:pPr algn="l" indent="0" marL="0">
              <a:lnSpc>
                <a:spcPts val="5550"/>
              </a:lnSpc>
              <a:buNone/>
            </a:pPr>
            <a:r>
              <a:rPr lang="en-US" sz="4450" b="1" dirty="0">
                <a:solidFill>
                  <a:srgbClr val="F3F3F2"/>
                </a:solidFill>
                <a:latin typeface="IBM Plex Sans Medium" pitchFamily="34" charset="0"/>
                <a:ea typeface="IBM Plex Sans Medium" pitchFamily="34" charset="-122"/>
                <a:cs typeface="IBM Plex Sans Medium" pitchFamily="34" charset="-120"/>
              </a:rPr>
              <a:t>Efficient Deep Learning Models For Alzheimer’s Stage Detection Using MRI Images</a:t>
            </a:r>
            <a:endParaRPr lang="en-US" sz="4450" dirty="0"/>
          </a:p>
        </p:txBody>
      </p:sp>
      <p:sp>
        <p:nvSpPr>
          <p:cNvPr id="4" name="Text 1"/>
          <p:cNvSpPr/>
          <p:nvPr/>
        </p:nvSpPr>
        <p:spPr>
          <a:xfrm>
            <a:off x="793790" y="4795123"/>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Neurodegenerative diseases, particularly Alzheimer's disease, pose a significant public health challenge due to their increasing prevalence and lack of effective treatments. This presentation explores the application of efficient deep learning models for the classification of neurodegenerative diseases using MRI images.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6280" y="890707"/>
            <a:ext cx="6005513" cy="639485"/>
          </a:xfrm>
          <a:prstGeom prst="rect">
            <a:avLst/>
          </a:prstGeom>
          <a:noFill/>
          <a:ln/>
        </p:spPr>
        <p:txBody>
          <a:bodyPr wrap="none" lIns="0" tIns="0" rIns="0" bIns="0" rtlCol="0" anchor="t"/>
          <a:lstStyle/>
          <a:p>
            <a:pPr algn="l" indent="0" marL="0">
              <a:lnSpc>
                <a:spcPts val="5000"/>
              </a:lnSpc>
              <a:buNone/>
            </a:pPr>
            <a:r>
              <a:rPr lang="en-US" sz="4000" dirty="0">
                <a:solidFill>
                  <a:srgbClr val="F3F3F2"/>
                </a:solidFill>
                <a:latin typeface="IBM Plex Sans Medium" pitchFamily="34" charset="0"/>
                <a:ea typeface="IBM Plex Sans Medium" pitchFamily="34" charset="-122"/>
                <a:cs typeface="IBM Plex Sans Medium" pitchFamily="34" charset="-120"/>
              </a:rPr>
              <a:t>Key Findings and Insights</a:t>
            </a:r>
            <a:endParaRPr lang="en-US" sz="4000" dirty="0"/>
          </a:p>
        </p:txBody>
      </p:sp>
      <p:pic>
        <p:nvPicPr>
          <p:cNvPr id="4" name="Image 1" descr="preencoded.png">    </p:cNvPr>
          <p:cNvPicPr>
            <a:picLocks noChangeAspect="1"/>
          </p:cNvPicPr>
          <p:nvPr/>
        </p:nvPicPr>
        <p:blipFill>
          <a:blip r:embed="rId2"/>
          <a:stretch>
            <a:fillRect/>
          </a:stretch>
        </p:blipFill>
        <p:spPr>
          <a:xfrm>
            <a:off x="716280" y="1837134"/>
            <a:ext cx="1023223" cy="1833920"/>
          </a:xfrm>
          <a:prstGeom prst="rect">
            <a:avLst/>
          </a:prstGeom>
        </p:spPr>
      </p:pic>
      <p:sp>
        <p:nvSpPr>
          <p:cNvPr id="5" name="Text 1"/>
          <p:cNvSpPr/>
          <p:nvPr/>
        </p:nvSpPr>
        <p:spPr>
          <a:xfrm>
            <a:off x="2046446" y="2041684"/>
            <a:ext cx="2558177" cy="319802"/>
          </a:xfrm>
          <a:prstGeom prst="rect">
            <a:avLst/>
          </a:prstGeom>
          <a:noFill/>
          <a:ln/>
        </p:spPr>
        <p:txBody>
          <a:bodyPr wrap="none" lIns="0" tIns="0" rIns="0" bIns="0" rtlCol="0" anchor="t"/>
          <a:lstStyle/>
          <a:p>
            <a:pPr algn="l" indent="0" marL="0">
              <a:lnSpc>
                <a:spcPts val="2500"/>
              </a:lnSpc>
              <a:buNone/>
            </a:pPr>
            <a:r>
              <a:rPr lang="en-US" sz="2000" dirty="0">
                <a:solidFill>
                  <a:srgbClr val="D4D4D1"/>
                </a:solidFill>
                <a:latin typeface="IBM Plex Sans Medium" pitchFamily="34" charset="0"/>
                <a:ea typeface="IBM Plex Sans Medium" pitchFamily="34" charset="-122"/>
                <a:cs typeface="IBM Plex Sans Medium" pitchFamily="34" charset="-120"/>
              </a:rPr>
              <a:t>EfficientNetB0</a:t>
            </a:r>
            <a:endParaRPr lang="en-US" sz="2000" dirty="0"/>
          </a:p>
        </p:txBody>
      </p:sp>
      <p:sp>
        <p:nvSpPr>
          <p:cNvPr id="6" name="Text 2"/>
          <p:cNvSpPr/>
          <p:nvPr/>
        </p:nvSpPr>
        <p:spPr>
          <a:xfrm>
            <a:off x="2046446" y="2484239"/>
            <a:ext cx="6381274" cy="982266"/>
          </a:xfrm>
          <a:prstGeom prst="rect">
            <a:avLst/>
          </a:prstGeom>
          <a:noFill/>
          <a:ln/>
        </p:spPr>
        <p:txBody>
          <a:bodyPr wrap="square" lIns="0" tIns="0" rIns="0" bIns="0" rtlCol="0" anchor="t"/>
          <a:lstStyle/>
          <a:p>
            <a:pPr algn="l" indent="0" marL="0">
              <a:lnSpc>
                <a:spcPts val="2550"/>
              </a:lnSpc>
              <a:buNone/>
            </a:pPr>
            <a:r>
              <a:rPr lang="en-US" sz="1600" dirty="0">
                <a:solidFill>
                  <a:srgbClr val="D4D4D1"/>
                </a:solidFill>
                <a:latin typeface="Roboto" pitchFamily="34" charset="0"/>
                <a:ea typeface="Roboto" pitchFamily="34" charset="-122"/>
                <a:cs typeface="Roboto" pitchFamily="34" charset="-120"/>
              </a:rPr>
              <a:t>Demonstrated superior performance, suggesting its potential for use in real-world clinical settings for early and accurate detection of Alzheimer's disease.</a:t>
            </a:r>
            <a:endParaRPr lang="en-US" sz="1600" dirty="0"/>
          </a:p>
        </p:txBody>
      </p:sp>
      <p:pic>
        <p:nvPicPr>
          <p:cNvPr id="7" name="Image 2" descr="preencoded.png">    </p:cNvPr>
          <p:cNvPicPr>
            <a:picLocks noChangeAspect="1"/>
          </p:cNvPicPr>
          <p:nvPr/>
        </p:nvPicPr>
        <p:blipFill>
          <a:blip r:embed="rId3"/>
          <a:stretch>
            <a:fillRect/>
          </a:stretch>
        </p:blipFill>
        <p:spPr>
          <a:xfrm>
            <a:off x="716280" y="3671054"/>
            <a:ext cx="1023223" cy="1833920"/>
          </a:xfrm>
          <a:prstGeom prst="rect">
            <a:avLst/>
          </a:prstGeom>
        </p:spPr>
      </p:pic>
      <p:sp>
        <p:nvSpPr>
          <p:cNvPr id="8" name="Text 3"/>
          <p:cNvSpPr/>
          <p:nvPr/>
        </p:nvSpPr>
        <p:spPr>
          <a:xfrm>
            <a:off x="2046446" y="3875603"/>
            <a:ext cx="2558177" cy="319802"/>
          </a:xfrm>
          <a:prstGeom prst="rect">
            <a:avLst/>
          </a:prstGeom>
          <a:noFill/>
          <a:ln/>
        </p:spPr>
        <p:txBody>
          <a:bodyPr wrap="none" lIns="0" tIns="0" rIns="0" bIns="0" rtlCol="0" anchor="t"/>
          <a:lstStyle/>
          <a:p>
            <a:pPr algn="l" indent="0" marL="0">
              <a:lnSpc>
                <a:spcPts val="2500"/>
              </a:lnSpc>
              <a:buNone/>
            </a:pPr>
            <a:r>
              <a:rPr lang="en-US" sz="2000" dirty="0">
                <a:solidFill>
                  <a:srgbClr val="D4D4D1"/>
                </a:solidFill>
                <a:latin typeface="IBM Plex Sans Medium" pitchFamily="34" charset="0"/>
                <a:ea typeface="IBM Plex Sans Medium" pitchFamily="34" charset="-122"/>
                <a:cs typeface="IBM Plex Sans Medium" pitchFamily="34" charset="-120"/>
              </a:rPr>
              <a:t>Transfer Learning</a:t>
            </a:r>
            <a:endParaRPr lang="en-US" sz="2000" dirty="0"/>
          </a:p>
        </p:txBody>
      </p:sp>
      <p:sp>
        <p:nvSpPr>
          <p:cNvPr id="9" name="Text 4"/>
          <p:cNvSpPr/>
          <p:nvPr/>
        </p:nvSpPr>
        <p:spPr>
          <a:xfrm>
            <a:off x="2046446" y="4318159"/>
            <a:ext cx="6381274" cy="982266"/>
          </a:xfrm>
          <a:prstGeom prst="rect">
            <a:avLst/>
          </a:prstGeom>
          <a:noFill/>
          <a:ln/>
        </p:spPr>
        <p:txBody>
          <a:bodyPr wrap="square" lIns="0" tIns="0" rIns="0" bIns="0" rtlCol="0" anchor="t"/>
          <a:lstStyle/>
          <a:p>
            <a:pPr algn="l" indent="0" marL="0">
              <a:lnSpc>
                <a:spcPts val="2550"/>
              </a:lnSpc>
              <a:buNone/>
            </a:pPr>
            <a:r>
              <a:rPr lang="en-US" sz="1600" dirty="0">
                <a:solidFill>
                  <a:srgbClr val="D4D4D1"/>
                </a:solidFill>
                <a:latin typeface="Roboto" pitchFamily="34" charset="0"/>
                <a:ea typeface="Roboto" pitchFamily="34" charset="-122"/>
                <a:cs typeface="Roboto" pitchFamily="34" charset="-120"/>
              </a:rPr>
              <a:t>The study highlights the success of transfer learning, where pre-trained models are fine-tuned for specific medical imaging applications, reducing the need for extensive training data.</a:t>
            </a:r>
            <a:endParaRPr lang="en-US" sz="1600" dirty="0"/>
          </a:p>
        </p:txBody>
      </p:sp>
      <p:pic>
        <p:nvPicPr>
          <p:cNvPr id="10" name="Image 3" descr="preencoded.png">    </p:cNvPr>
          <p:cNvPicPr>
            <a:picLocks noChangeAspect="1"/>
          </p:cNvPicPr>
          <p:nvPr/>
        </p:nvPicPr>
        <p:blipFill>
          <a:blip r:embed="rId4"/>
          <a:stretch>
            <a:fillRect/>
          </a:stretch>
        </p:blipFill>
        <p:spPr>
          <a:xfrm>
            <a:off x="716280" y="5504974"/>
            <a:ext cx="1023223" cy="1833920"/>
          </a:xfrm>
          <a:prstGeom prst="rect">
            <a:avLst/>
          </a:prstGeom>
        </p:spPr>
      </p:pic>
      <p:sp>
        <p:nvSpPr>
          <p:cNvPr id="11" name="Text 5"/>
          <p:cNvSpPr/>
          <p:nvPr/>
        </p:nvSpPr>
        <p:spPr>
          <a:xfrm>
            <a:off x="2046446" y="5709523"/>
            <a:ext cx="2558177" cy="319802"/>
          </a:xfrm>
          <a:prstGeom prst="rect">
            <a:avLst/>
          </a:prstGeom>
          <a:noFill/>
          <a:ln/>
        </p:spPr>
        <p:txBody>
          <a:bodyPr wrap="none" lIns="0" tIns="0" rIns="0" bIns="0" rtlCol="0" anchor="t"/>
          <a:lstStyle/>
          <a:p>
            <a:pPr algn="l" indent="0" marL="0">
              <a:lnSpc>
                <a:spcPts val="2500"/>
              </a:lnSpc>
              <a:buNone/>
            </a:pPr>
            <a:r>
              <a:rPr lang="en-US" sz="2000" dirty="0">
                <a:solidFill>
                  <a:srgbClr val="D4D4D1"/>
                </a:solidFill>
                <a:latin typeface="IBM Plex Sans Medium" pitchFamily="34" charset="0"/>
                <a:ea typeface="IBM Plex Sans Medium" pitchFamily="34" charset="-122"/>
                <a:cs typeface="IBM Plex Sans Medium" pitchFamily="34" charset="-120"/>
              </a:rPr>
              <a:t>Data Imbalance</a:t>
            </a:r>
            <a:endParaRPr lang="en-US" sz="2000" dirty="0"/>
          </a:p>
        </p:txBody>
      </p:sp>
      <p:sp>
        <p:nvSpPr>
          <p:cNvPr id="12" name="Text 6"/>
          <p:cNvSpPr/>
          <p:nvPr/>
        </p:nvSpPr>
        <p:spPr>
          <a:xfrm>
            <a:off x="2046446" y="6152078"/>
            <a:ext cx="6381274" cy="982266"/>
          </a:xfrm>
          <a:prstGeom prst="rect">
            <a:avLst/>
          </a:prstGeom>
          <a:noFill/>
          <a:ln/>
        </p:spPr>
        <p:txBody>
          <a:bodyPr wrap="square" lIns="0" tIns="0" rIns="0" bIns="0" rtlCol="0" anchor="t"/>
          <a:lstStyle/>
          <a:p>
            <a:pPr algn="l" indent="0" marL="0">
              <a:lnSpc>
                <a:spcPts val="2550"/>
              </a:lnSpc>
              <a:buNone/>
            </a:pPr>
            <a:r>
              <a:rPr lang="en-US" sz="1600" dirty="0">
                <a:solidFill>
                  <a:srgbClr val="D4D4D1"/>
                </a:solidFill>
                <a:latin typeface="Roboto" pitchFamily="34" charset="0"/>
                <a:ea typeface="Roboto" pitchFamily="34" charset="-122"/>
                <a:cs typeface="Roboto" pitchFamily="34" charset="-120"/>
              </a:rPr>
              <a:t>Data imbalance, where certain classes are underrepresented, remains a challenge. Future research should address this issue to improve model accuracy and generalizability.</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58071" y="595551"/>
            <a:ext cx="5414963" cy="676870"/>
          </a:xfrm>
          <a:prstGeom prst="rect">
            <a:avLst/>
          </a:prstGeom>
          <a:noFill/>
          <a:ln/>
        </p:spPr>
        <p:txBody>
          <a:bodyPr wrap="none" lIns="0" tIns="0" rIns="0" bIns="0" rtlCol="0" anchor="t"/>
          <a:lstStyle/>
          <a:p>
            <a:pPr algn="l" indent="0" marL="0">
              <a:lnSpc>
                <a:spcPts val="5300"/>
              </a:lnSpc>
              <a:buNone/>
            </a:pPr>
            <a:r>
              <a:rPr lang="en-US" sz="4250" dirty="0">
                <a:solidFill>
                  <a:srgbClr val="F3F3F2"/>
                </a:solidFill>
                <a:latin typeface="IBM Plex Sans Medium" pitchFamily="34" charset="0"/>
                <a:ea typeface="IBM Plex Sans Medium" pitchFamily="34" charset="-122"/>
                <a:cs typeface="IBM Plex Sans Medium" pitchFamily="34" charset="-120"/>
              </a:rPr>
              <a:t>Future Directions</a:t>
            </a:r>
            <a:endParaRPr lang="en-US" sz="4250" dirty="0"/>
          </a:p>
        </p:txBody>
      </p:sp>
      <p:pic>
        <p:nvPicPr>
          <p:cNvPr id="3" name="Image 0" descr="preencoded.png">    </p:cNvPr>
          <p:cNvPicPr>
            <a:picLocks noChangeAspect="1"/>
          </p:cNvPicPr>
          <p:nvPr/>
        </p:nvPicPr>
        <p:blipFill>
          <a:blip r:embed="rId1"/>
          <a:stretch>
            <a:fillRect/>
          </a:stretch>
        </p:blipFill>
        <p:spPr>
          <a:xfrm>
            <a:off x="2954655" y="1705570"/>
            <a:ext cx="2163842" cy="1940838"/>
          </a:xfrm>
          <a:prstGeom prst="rect">
            <a:avLst/>
          </a:prstGeom>
        </p:spPr>
      </p:pic>
      <p:sp>
        <p:nvSpPr>
          <p:cNvPr id="4" name="Text 1"/>
          <p:cNvSpPr/>
          <p:nvPr/>
        </p:nvSpPr>
        <p:spPr>
          <a:xfrm>
            <a:off x="3884176" y="2744272"/>
            <a:ext cx="304562" cy="380643"/>
          </a:xfrm>
          <a:prstGeom prst="rect">
            <a:avLst/>
          </a:prstGeom>
          <a:noFill/>
          <a:ln/>
        </p:spPr>
        <p:txBody>
          <a:bodyPr wrap="none" lIns="0" tIns="0" rIns="0" bIns="0" rtlCol="0" anchor="t"/>
          <a:lstStyle/>
          <a:p>
            <a:pPr algn="ctr" indent="0" marL="0">
              <a:lnSpc>
                <a:spcPts val="3800"/>
              </a:lnSpc>
              <a:buNone/>
            </a:pPr>
            <a:r>
              <a:rPr lang="en-US" sz="2350" dirty="0">
                <a:solidFill>
                  <a:srgbClr val="D4D4D1"/>
                </a:solidFill>
                <a:latin typeface="IBM Plex Sans Medium" pitchFamily="34" charset="0"/>
                <a:ea typeface="IBM Plex Sans Medium" pitchFamily="34" charset="-122"/>
                <a:cs typeface="IBM Plex Sans Medium" pitchFamily="34" charset="-120"/>
              </a:rPr>
              <a:t>1</a:t>
            </a:r>
            <a:endParaRPr lang="en-US" sz="2350" dirty="0"/>
          </a:p>
        </p:txBody>
      </p:sp>
      <p:sp>
        <p:nvSpPr>
          <p:cNvPr id="5" name="Text 2"/>
          <p:cNvSpPr/>
          <p:nvPr/>
        </p:nvSpPr>
        <p:spPr>
          <a:xfrm>
            <a:off x="5335072" y="2268617"/>
            <a:ext cx="2707481" cy="338376"/>
          </a:xfrm>
          <a:prstGeom prst="rect">
            <a:avLst/>
          </a:prstGeom>
          <a:noFill/>
          <a:ln/>
        </p:spPr>
        <p:txBody>
          <a:bodyPr wrap="none" lIns="0" tIns="0" rIns="0" bIns="0" rtlCol="0" anchor="t"/>
          <a:lstStyle/>
          <a:p>
            <a:pPr algn="l" indent="0" marL="0">
              <a:lnSpc>
                <a:spcPts val="2650"/>
              </a:lnSpc>
              <a:buNone/>
            </a:pPr>
            <a:r>
              <a:rPr lang="en-US" sz="2100" dirty="0">
                <a:solidFill>
                  <a:srgbClr val="D4D4D1"/>
                </a:solidFill>
                <a:latin typeface="IBM Plex Sans Medium" pitchFamily="34" charset="0"/>
                <a:ea typeface="IBM Plex Sans Medium" pitchFamily="34" charset="-122"/>
                <a:cs typeface="IBM Plex Sans Medium" pitchFamily="34" charset="-120"/>
              </a:rPr>
              <a:t>Ensemble Methods</a:t>
            </a:r>
            <a:endParaRPr lang="en-US" sz="2100" dirty="0"/>
          </a:p>
        </p:txBody>
      </p:sp>
      <p:sp>
        <p:nvSpPr>
          <p:cNvPr id="6" name="Text 3"/>
          <p:cNvSpPr/>
          <p:nvPr/>
        </p:nvSpPr>
        <p:spPr>
          <a:xfrm>
            <a:off x="5335072" y="2736890"/>
            <a:ext cx="7247930" cy="346472"/>
          </a:xfrm>
          <a:prstGeom prst="rect">
            <a:avLst/>
          </a:prstGeom>
          <a:noFill/>
          <a:ln/>
        </p:spPr>
        <p:txBody>
          <a:bodyPr wrap="none" lIns="0" tIns="0" rIns="0" bIns="0" rtlCol="0" anchor="t"/>
          <a:lstStyle/>
          <a:p>
            <a:pPr algn="l" indent="0" marL="0">
              <a:lnSpc>
                <a:spcPts val="2700"/>
              </a:lnSpc>
              <a:buNone/>
            </a:pPr>
            <a:r>
              <a:rPr lang="en-US" sz="1700" dirty="0">
                <a:solidFill>
                  <a:srgbClr val="D4D4D1"/>
                </a:solidFill>
                <a:latin typeface="Roboto" pitchFamily="34" charset="0"/>
                <a:ea typeface="Roboto" pitchFamily="34" charset="-122"/>
                <a:cs typeface="Roboto" pitchFamily="34" charset="-120"/>
              </a:rPr>
              <a:t>Combining multiple models to improve prediction accuracy and robustness.</a:t>
            </a:r>
            <a:endParaRPr lang="en-US" sz="1700" dirty="0"/>
          </a:p>
        </p:txBody>
      </p:sp>
      <p:sp>
        <p:nvSpPr>
          <p:cNvPr id="7" name="Shape 4"/>
          <p:cNvSpPr/>
          <p:nvPr/>
        </p:nvSpPr>
        <p:spPr>
          <a:xfrm>
            <a:off x="5172551" y="3658195"/>
            <a:ext cx="8645723" cy="15240"/>
          </a:xfrm>
          <a:prstGeom prst="roundRect">
            <a:avLst>
              <a:gd name="adj" fmla="val 213188"/>
            </a:avLst>
          </a:prstGeom>
          <a:solidFill>
            <a:srgbClr val="61646A"/>
          </a:solidFill>
          <a:ln/>
        </p:spPr>
      </p:sp>
      <p:pic>
        <p:nvPicPr>
          <p:cNvPr id="8" name="Image 1" descr="preencoded.png">    </p:cNvPr>
          <p:cNvPicPr>
            <a:picLocks noChangeAspect="1"/>
          </p:cNvPicPr>
          <p:nvPr/>
        </p:nvPicPr>
        <p:blipFill>
          <a:blip r:embed="rId2"/>
          <a:stretch>
            <a:fillRect/>
          </a:stretch>
        </p:blipFill>
        <p:spPr>
          <a:xfrm>
            <a:off x="1872734" y="3700463"/>
            <a:ext cx="4327684" cy="1940838"/>
          </a:xfrm>
          <a:prstGeom prst="rect">
            <a:avLst/>
          </a:prstGeom>
        </p:spPr>
      </p:pic>
      <p:sp>
        <p:nvSpPr>
          <p:cNvPr id="9" name="Text 5"/>
          <p:cNvSpPr/>
          <p:nvPr/>
        </p:nvSpPr>
        <p:spPr>
          <a:xfrm>
            <a:off x="3884295" y="4480560"/>
            <a:ext cx="304562" cy="380643"/>
          </a:xfrm>
          <a:prstGeom prst="rect">
            <a:avLst/>
          </a:prstGeom>
          <a:noFill/>
          <a:ln/>
        </p:spPr>
        <p:txBody>
          <a:bodyPr wrap="none" lIns="0" tIns="0" rIns="0" bIns="0" rtlCol="0" anchor="t"/>
          <a:lstStyle/>
          <a:p>
            <a:pPr algn="ctr" indent="0" marL="0">
              <a:lnSpc>
                <a:spcPts val="3800"/>
              </a:lnSpc>
              <a:buNone/>
            </a:pPr>
            <a:r>
              <a:rPr lang="en-US" sz="2350" dirty="0">
                <a:solidFill>
                  <a:srgbClr val="D4D4D1"/>
                </a:solidFill>
                <a:latin typeface="IBM Plex Sans Medium" pitchFamily="34" charset="0"/>
                <a:ea typeface="IBM Plex Sans Medium" pitchFamily="34" charset="-122"/>
                <a:cs typeface="IBM Plex Sans Medium" pitchFamily="34" charset="-120"/>
              </a:rPr>
              <a:t>2</a:t>
            </a:r>
            <a:endParaRPr lang="en-US" sz="2350" dirty="0"/>
          </a:p>
        </p:txBody>
      </p:sp>
      <p:sp>
        <p:nvSpPr>
          <p:cNvPr id="10" name="Text 6"/>
          <p:cNvSpPr/>
          <p:nvPr/>
        </p:nvSpPr>
        <p:spPr>
          <a:xfrm>
            <a:off x="6416993" y="4090273"/>
            <a:ext cx="2707481" cy="338376"/>
          </a:xfrm>
          <a:prstGeom prst="rect">
            <a:avLst/>
          </a:prstGeom>
          <a:noFill/>
          <a:ln/>
        </p:spPr>
        <p:txBody>
          <a:bodyPr wrap="none" lIns="0" tIns="0" rIns="0" bIns="0" rtlCol="0" anchor="t"/>
          <a:lstStyle/>
          <a:p>
            <a:pPr algn="l" indent="0" marL="0">
              <a:lnSpc>
                <a:spcPts val="2650"/>
              </a:lnSpc>
              <a:buNone/>
            </a:pPr>
            <a:r>
              <a:rPr lang="en-US" sz="2100" dirty="0">
                <a:solidFill>
                  <a:srgbClr val="D4D4D1"/>
                </a:solidFill>
                <a:latin typeface="IBM Plex Sans Medium" pitchFamily="34" charset="0"/>
                <a:ea typeface="IBM Plex Sans Medium" pitchFamily="34" charset="-122"/>
                <a:cs typeface="IBM Plex Sans Medium" pitchFamily="34" charset="-120"/>
              </a:rPr>
              <a:t>Data Augmentation</a:t>
            </a:r>
            <a:endParaRPr lang="en-US" sz="2100" dirty="0"/>
          </a:p>
        </p:txBody>
      </p:sp>
      <p:sp>
        <p:nvSpPr>
          <p:cNvPr id="11" name="Text 7"/>
          <p:cNvSpPr/>
          <p:nvPr/>
        </p:nvSpPr>
        <p:spPr>
          <a:xfrm>
            <a:off x="6416993" y="4558546"/>
            <a:ext cx="7238762" cy="692944"/>
          </a:xfrm>
          <a:prstGeom prst="rect">
            <a:avLst/>
          </a:prstGeom>
          <a:noFill/>
          <a:ln/>
        </p:spPr>
        <p:txBody>
          <a:bodyPr wrap="square" lIns="0" tIns="0" rIns="0" bIns="0" rtlCol="0" anchor="t"/>
          <a:lstStyle/>
          <a:p>
            <a:pPr algn="l" indent="0" marL="0">
              <a:lnSpc>
                <a:spcPts val="2700"/>
              </a:lnSpc>
              <a:buNone/>
            </a:pPr>
            <a:r>
              <a:rPr lang="en-US" sz="1700" dirty="0">
                <a:solidFill>
                  <a:srgbClr val="D4D4D1"/>
                </a:solidFill>
                <a:latin typeface="Roboto" pitchFamily="34" charset="0"/>
                <a:ea typeface="Roboto" pitchFamily="34" charset="-122"/>
                <a:cs typeface="Roboto" pitchFamily="34" charset="-120"/>
              </a:rPr>
              <a:t>Developing advanced data augmentation techniques to address data imbalance and improve model generalization.</a:t>
            </a:r>
            <a:endParaRPr lang="en-US" sz="1700" dirty="0"/>
          </a:p>
        </p:txBody>
      </p:sp>
      <p:sp>
        <p:nvSpPr>
          <p:cNvPr id="12" name="Shape 8"/>
          <p:cNvSpPr/>
          <p:nvPr/>
        </p:nvSpPr>
        <p:spPr>
          <a:xfrm>
            <a:off x="6254472" y="5653088"/>
            <a:ext cx="7563803" cy="15240"/>
          </a:xfrm>
          <a:prstGeom prst="roundRect">
            <a:avLst>
              <a:gd name="adj" fmla="val 213188"/>
            </a:avLst>
          </a:prstGeom>
          <a:solidFill>
            <a:srgbClr val="61646A"/>
          </a:solidFill>
          <a:ln/>
        </p:spPr>
      </p:sp>
      <p:pic>
        <p:nvPicPr>
          <p:cNvPr id="13" name="Image 2" descr="preencoded.png">    </p:cNvPr>
          <p:cNvPicPr>
            <a:picLocks noChangeAspect="1"/>
          </p:cNvPicPr>
          <p:nvPr/>
        </p:nvPicPr>
        <p:blipFill>
          <a:blip r:embed="rId3"/>
          <a:stretch>
            <a:fillRect/>
          </a:stretch>
        </p:blipFill>
        <p:spPr>
          <a:xfrm>
            <a:off x="790813" y="5695355"/>
            <a:ext cx="6491526" cy="1940838"/>
          </a:xfrm>
          <a:prstGeom prst="rect">
            <a:avLst/>
          </a:prstGeom>
        </p:spPr>
      </p:pic>
      <p:sp>
        <p:nvSpPr>
          <p:cNvPr id="14" name="Text 9"/>
          <p:cNvSpPr/>
          <p:nvPr/>
        </p:nvSpPr>
        <p:spPr>
          <a:xfrm>
            <a:off x="3884295" y="6475452"/>
            <a:ext cx="304562" cy="380643"/>
          </a:xfrm>
          <a:prstGeom prst="rect">
            <a:avLst/>
          </a:prstGeom>
          <a:noFill/>
          <a:ln/>
        </p:spPr>
        <p:txBody>
          <a:bodyPr wrap="none" lIns="0" tIns="0" rIns="0" bIns="0" rtlCol="0" anchor="t"/>
          <a:lstStyle/>
          <a:p>
            <a:pPr algn="ctr" indent="0" marL="0">
              <a:lnSpc>
                <a:spcPts val="3800"/>
              </a:lnSpc>
              <a:buNone/>
            </a:pPr>
            <a:r>
              <a:rPr lang="en-US" sz="2350" dirty="0">
                <a:solidFill>
                  <a:srgbClr val="D4D4D1"/>
                </a:solidFill>
                <a:latin typeface="IBM Plex Sans Medium" pitchFamily="34" charset="0"/>
                <a:ea typeface="IBM Plex Sans Medium" pitchFamily="34" charset="-122"/>
                <a:cs typeface="IBM Plex Sans Medium" pitchFamily="34" charset="-120"/>
              </a:rPr>
              <a:t>3</a:t>
            </a:r>
            <a:endParaRPr lang="en-US" sz="2350" dirty="0"/>
          </a:p>
        </p:txBody>
      </p:sp>
      <p:sp>
        <p:nvSpPr>
          <p:cNvPr id="15" name="Text 10"/>
          <p:cNvSpPr/>
          <p:nvPr/>
        </p:nvSpPr>
        <p:spPr>
          <a:xfrm>
            <a:off x="7498913" y="5911929"/>
            <a:ext cx="2707481" cy="338376"/>
          </a:xfrm>
          <a:prstGeom prst="rect">
            <a:avLst/>
          </a:prstGeom>
          <a:noFill/>
          <a:ln/>
        </p:spPr>
        <p:txBody>
          <a:bodyPr wrap="none" lIns="0" tIns="0" rIns="0" bIns="0" rtlCol="0" anchor="t"/>
          <a:lstStyle/>
          <a:p>
            <a:pPr algn="l" indent="0" marL="0">
              <a:lnSpc>
                <a:spcPts val="2650"/>
              </a:lnSpc>
              <a:buNone/>
            </a:pPr>
            <a:r>
              <a:rPr lang="en-US" sz="2100" dirty="0">
                <a:solidFill>
                  <a:srgbClr val="D4D4D1"/>
                </a:solidFill>
                <a:latin typeface="IBM Plex Sans Medium" pitchFamily="34" charset="0"/>
                <a:ea typeface="IBM Plex Sans Medium" pitchFamily="34" charset="-122"/>
                <a:cs typeface="IBM Plex Sans Medium" pitchFamily="34" charset="-120"/>
              </a:rPr>
              <a:t>Feature Extraction</a:t>
            </a:r>
            <a:endParaRPr lang="en-US" sz="2100" dirty="0"/>
          </a:p>
        </p:txBody>
      </p:sp>
      <p:sp>
        <p:nvSpPr>
          <p:cNvPr id="16" name="Text 11"/>
          <p:cNvSpPr/>
          <p:nvPr/>
        </p:nvSpPr>
        <p:spPr>
          <a:xfrm>
            <a:off x="7498913" y="6380202"/>
            <a:ext cx="6156841" cy="1039416"/>
          </a:xfrm>
          <a:prstGeom prst="rect">
            <a:avLst/>
          </a:prstGeom>
          <a:noFill/>
          <a:ln/>
        </p:spPr>
        <p:txBody>
          <a:bodyPr wrap="square" lIns="0" tIns="0" rIns="0" bIns="0" rtlCol="0" anchor="t"/>
          <a:lstStyle/>
          <a:p>
            <a:pPr algn="l" indent="0" marL="0">
              <a:lnSpc>
                <a:spcPts val="2700"/>
              </a:lnSpc>
              <a:buNone/>
            </a:pPr>
            <a:r>
              <a:rPr lang="en-US" sz="1700" dirty="0">
                <a:solidFill>
                  <a:srgbClr val="D4D4D1"/>
                </a:solidFill>
                <a:latin typeface="Roboto" pitchFamily="34" charset="0"/>
                <a:ea typeface="Roboto" pitchFamily="34" charset="-122"/>
                <a:cs typeface="Roboto" pitchFamily="34" charset="-120"/>
              </a:rPr>
              <a:t>Exploring innovative feature extraction techniques to better capture the subtle changes associated with neurodegenerative diseases.</a:t>
            </a:r>
            <a:endParaRPr lang="en-US" sz="17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48070" y="929045"/>
            <a:ext cx="5344001" cy="667941"/>
          </a:xfrm>
          <a:prstGeom prst="rect">
            <a:avLst/>
          </a:prstGeom>
          <a:noFill/>
          <a:ln/>
        </p:spPr>
        <p:txBody>
          <a:bodyPr wrap="none" lIns="0" tIns="0" rIns="0" bIns="0" rtlCol="0" anchor="t"/>
          <a:lstStyle/>
          <a:p>
            <a:pPr algn="l" indent="0" marL="0">
              <a:lnSpc>
                <a:spcPts val="5250"/>
              </a:lnSpc>
              <a:buNone/>
            </a:pPr>
            <a:r>
              <a:rPr lang="en-US" sz="4200" dirty="0">
                <a:solidFill>
                  <a:srgbClr val="F3F3F2"/>
                </a:solidFill>
                <a:latin typeface="IBM Plex Sans Medium" pitchFamily="34" charset="0"/>
                <a:ea typeface="IBM Plex Sans Medium" pitchFamily="34" charset="-122"/>
                <a:cs typeface="IBM Plex Sans Medium" pitchFamily="34" charset="-120"/>
              </a:rPr>
              <a:t>Conclusion</a:t>
            </a:r>
            <a:endParaRPr lang="en-US" sz="4200" dirty="0"/>
          </a:p>
        </p:txBody>
      </p:sp>
      <p:sp>
        <p:nvSpPr>
          <p:cNvPr id="3" name="Shape 1"/>
          <p:cNvSpPr/>
          <p:nvPr/>
        </p:nvSpPr>
        <p:spPr>
          <a:xfrm>
            <a:off x="748070" y="2024420"/>
            <a:ext cx="2188964" cy="1573530"/>
          </a:xfrm>
          <a:prstGeom prst="roundRect">
            <a:avLst>
              <a:gd name="adj" fmla="val 2038"/>
            </a:avLst>
          </a:prstGeom>
          <a:solidFill>
            <a:srgbClr val="484B51"/>
          </a:solidFill>
          <a:ln/>
        </p:spPr>
      </p:sp>
      <p:sp>
        <p:nvSpPr>
          <p:cNvPr id="4" name="Text 2"/>
          <p:cNvSpPr/>
          <p:nvPr/>
        </p:nvSpPr>
        <p:spPr>
          <a:xfrm>
            <a:off x="1692235" y="2623304"/>
            <a:ext cx="300514" cy="375642"/>
          </a:xfrm>
          <a:prstGeom prst="rect">
            <a:avLst/>
          </a:prstGeom>
          <a:noFill/>
          <a:ln/>
        </p:spPr>
        <p:txBody>
          <a:bodyPr wrap="none" lIns="0" tIns="0" rIns="0" bIns="0" rtlCol="0" anchor="t"/>
          <a:lstStyle/>
          <a:p>
            <a:pPr algn="ctr" indent="0" marL="0">
              <a:lnSpc>
                <a:spcPts val="3750"/>
              </a:lnSpc>
              <a:buNone/>
            </a:pPr>
            <a:r>
              <a:rPr lang="en-US" sz="2350" dirty="0">
                <a:solidFill>
                  <a:srgbClr val="D4D4D1"/>
                </a:solidFill>
                <a:latin typeface="IBM Plex Sans Medium" pitchFamily="34" charset="0"/>
                <a:ea typeface="IBM Plex Sans Medium" pitchFamily="34" charset="-122"/>
                <a:cs typeface="IBM Plex Sans Medium" pitchFamily="34" charset="-120"/>
              </a:rPr>
              <a:t>1</a:t>
            </a:r>
            <a:endParaRPr lang="en-US" sz="2350" dirty="0"/>
          </a:p>
        </p:txBody>
      </p:sp>
      <p:sp>
        <p:nvSpPr>
          <p:cNvPr id="5" name="Text 3"/>
          <p:cNvSpPr/>
          <p:nvPr/>
        </p:nvSpPr>
        <p:spPr>
          <a:xfrm>
            <a:off x="3150751" y="2238137"/>
            <a:ext cx="2672001" cy="333970"/>
          </a:xfrm>
          <a:prstGeom prst="rect">
            <a:avLst/>
          </a:prstGeom>
          <a:noFill/>
          <a:ln/>
        </p:spPr>
        <p:txBody>
          <a:bodyPr wrap="none" lIns="0" tIns="0" rIns="0" bIns="0" rtlCol="0" anchor="t"/>
          <a:lstStyle/>
          <a:p>
            <a:pPr algn="l" indent="0" marL="0">
              <a:lnSpc>
                <a:spcPts val="2600"/>
              </a:lnSpc>
              <a:buNone/>
            </a:pPr>
            <a:r>
              <a:rPr lang="en-US" sz="2100" dirty="0">
                <a:solidFill>
                  <a:srgbClr val="D4D4D1"/>
                </a:solidFill>
                <a:latin typeface="IBM Plex Sans Medium" pitchFamily="34" charset="0"/>
                <a:ea typeface="IBM Plex Sans Medium" pitchFamily="34" charset="-122"/>
                <a:cs typeface="IBM Plex Sans Medium" pitchFamily="34" charset="-120"/>
              </a:rPr>
              <a:t>Potential Impact</a:t>
            </a:r>
            <a:endParaRPr lang="en-US" sz="2100" dirty="0"/>
          </a:p>
        </p:txBody>
      </p:sp>
      <p:sp>
        <p:nvSpPr>
          <p:cNvPr id="6" name="Text 4"/>
          <p:cNvSpPr/>
          <p:nvPr/>
        </p:nvSpPr>
        <p:spPr>
          <a:xfrm>
            <a:off x="3150751" y="2700338"/>
            <a:ext cx="10517862" cy="683895"/>
          </a:xfrm>
          <a:prstGeom prst="rect">
            <a:avLst/>
          </a:prstGeom>
          <a:noFill/>
          <a:ln/>
        </p:spPr>
        <p:txBody>
          <a:bodyPr wrap="square" lIns="0" tIns="0" rIns="0" bIns="0" rtlCol="0" anchor="t"/>
          <a:lstStyle/>
          <a:p>
            <a:pPr algn="l" indent="0" marL="0">
              <a:lnSpc>
                <a:spcPts val="2650"/>
              </a:lnSpc>
              <a:buNone/>
            </a:pPr>
            <a:r>
              <a:rPr lang="en-US" sz="1650" dirty="0">
                <a:solidFill>
                  <a:srgbClr val="D4D4D1"/>
                </a:solidFill>
                <a:latin typeface="Roboto" pitchFamily="34" charset="0"/>
                <a:ea typeface="Roboto" pitchFamily="34" charset="-122"/>
                <a:cs typeface="Roboto" pitchFamily="34" charset="-120"/>
              </a:rPr>
              <a:t>This study provides valuable insights into the potential of deep learning for early and accurate detection of neurodegenerative diseases, paving the way for more effective treatments and improved patient outcomes.</a:t>
            </a:r>
            <a:endParaRPr lang="en-US" sz="1650" dirty="0"/>
          </a:p>
        </p:txBody>
      </p:sp>
      <p:sp>
        <p:nvSpPr>
          <p:cNvPr id="7" name="Shape 5"/>
          <p:cNvSpPr/>
          <p:nvPr/>
        </p:nvSpPr>
        <p:spPr>
          <a:xfrm>
            <a:off x="3043833" y="3582710"/>
            <a:ext cx="10731698" cy="15240"/>
          </a:xfrm>
          <a:prstGeom prst="roundRect">
            <a:avLst>
              <a:gd name="adj" fmla="val 210398"/>
            </a:avLst>
          </a:prstGeom>
          <a:solidFill>
            <a:srgbClr val="61646A"/>
          </a:solidFill>
          <a:ln/>
        </p:spPr>
      </p:sp>
      <p:sp>
        <p:nvSpPr>
          <p:cNvPr id="8" name="Shape 6"/>
          <p:cNvSpPr/>
          <p:nvPr/>
        </p:nvSpPr>
        <p:spPr>
          <a:xfrm>
            <a:off x="748070" y="3704749"/>
            <a:ext cx="4378047" cy="1573530"/>
          </a:xfrm>
          <a:prstGeom prst="roundRect">
            <a:avLst>
              <a:gd name="adj" fmla="val 2038"/>
            </a:avLst>
          </a:prstGeom>
          <a:solidFill>
            <a:srgbClr val="484B51"/>
          </a:solidFill>
          <a:ln/>
        </p:spPr>
      </p:sp>
      <p:sp>
        <p:nvSpPr>
          <p:cNvPr id="9" name="Text 7"/>
          <p:cNvSpPr/>
          <p:nvPr/>
        </p:nvSpPr>
        <p:spPr>
          <a:xfrm>
            <a:off x="2786777" y="4303633"/>
            <a:ext cx="300514" cy="375642"/>
          </a:xfrm>
          <a:prstGeom prst="rect">
            <a:avLst/>
          </a:prstGeom>
          <a:noFill/>
          <a:ln/>
        </p:spPr>
        <p:txBody>
          <a:bodyPr wrap="none" lIns="0" tIns="0" rIns="0" bIns="0" rtlCol="0" anchor="t"/>
          <a:lstStyle/>
          <a:p>
            <a:pPr algn="ctr" indent="0" marL="0">
              <a:lnSpc>
                <a:spcPts val="3750"/>
              </a:lnSpc>
              <a:buNone/>
            </a:pPr>
            <a:r>
              <a:rPr lang="en-US" sz="2350" dirty="0">
                <a:solidFill>
                  <a:srgbClr val="D4D4D1"/>
                </a:solidFill>
                <a:latin typeface="IBM Plex Sans Medium" pitchFamily="34" charset="0"/>
                <a:ea typeface="IBM Plex Sans Medium" pitchFamily="34" charset="-122"/>
                <a:cs typeface="IBM Plex Sans Medium" pitchFamily="34" charset="-120"/>
              </a:rPr>
              <a:t>2</a:t>
            </a:r>
            <a:endParaRPr lang="en-US" sz="2350" dirty="0"/>
          </a:p>
        </p:txBody>
      </p:sp>
      <p:sp>
        <p:nvSpPr>
          <p:cNvPr id="10" name="Text 8"/>
          <p:cNvSpPr/>
          <p:nvPr/>
        </p:nvSpPr>
        <p:spPr>
          <a:xfrm>
            <a:off x="5339834" y="3918466"/>
            <a:ext cx="2672001" cy="333970"/>
          </a:xfrm>
          <a:prstGeom prst="rect">
            <a:avLst/>
          </a:prstGeom>
          <a:noFill/>
          <a:ln/>
        </p:spPr>
        <p:txBody>
          <a:bodyPr wrap="none" lIns="0" tIns="0" rIns="0" bIns="0" rtlCol="0" anchor="t"/>
          <a:lstStyle/>
          <a:p>
            <a:pPr algn="l" indent="0" marL="0">
              <a:lnSpc>
                <a:spcPts val="2600"/>
              </a:lnSpc>
              <a:buNone/>
            </a:pPr>
            <a:r>
              <a:rPr lang="en-US" sz="2100" dirty="0">
                <a:solidFill>
                  <a:srgbClr val="D4D4D1"/>
                </a:solidFill>
                <a:latin typeface="IBM Plex Sans Medium" pitchFamily="34" charset="0"/>
                <a:ea typeface="IBM Plex Sans Medium" pitchFamily="34" charset="-122"/>
                <a:cs typeface="IBM Plex Sans Medium" pitchFamily="34" charset="-120"/>
              </a:rPr>
              <a:t>Continued Research</a:t>
            </a:r>
            <a:endParaRPr lang="en-US" sz="2100" dirty="0"/>
          </a:p>
        </p:txBody>
      </p:sp>
      <p:sp>
        <p:nvSpPr>
          <p:cNvPr id="11" name="Text 9"/>
          <p:cNvSpPr/>
          <p:nvPr/>
        </p:nvSpPr>
        <p:spPr>
          <a:xfrm>
            <a:off x="5339834" y="4380667"/>
            <a:ext cx="8328779" cy="683895"/>
          </a:xfrm>
          <a:prstGeom prst="rect">
            <a:avLst/>
          </a:prstGeom>
          <a:noFill/>
          <a:ln/>
        </p:spPr>
        <p:txBody>
          <a:bodyPr wrap="square" lIns="0" tIns="0" rIns="0" bIns="0" rtlCol="0" anchor="t"/>
          <a:lstStyle/>
          <a:p>
            <a:pPr algn="l" indent="0" marL="0">
              <a:lnSpc>
                <a:spcPts val="2650"/>
              </a:lnSpc>
              <a:buNone/>
            </a:pPr>
            <a:r>
              <a:rPr lang="en-US" sz="1650" dirty="0">
                <a:solidFill>
                  <a:srgbClr val="D4D4D1"/>
                </a:solidFill>
                <a:latin typeface="Roboto" pitchFamily="34" charset="0"/>
                <a:ea typeface="Roboto" pitchFamily="34" charset="-122"/>
                <a:cs typeface="Roboto" pitchFamily="34" charset="-120"/>
              </a:rPr>
              <a:t>Further research is essential to address remaining challenges and develop even more robust and reliable deep learning models for neurodegenerative disease diagnosis.</a:t>
            </a:r>
            <a:endParaRPr lang="en-US" sz="1650" dirty="0"/>
          </a:p>
        </p:txBody>
      </p:sp>
      <p:sp>
        <p:nvSpPr>
          <p:cNvPr id="12" name="Shape 10"/>
          <p:cNvSpPr/>
          <p:nvPr/>
        </p:nvSpPr>
        <p:spPr>
          <a:xfrm>
            <a:off x="5232916" y="5263039"/>
            <a:ext cx="8542615" cy="15240"/>
          </a:xfrm>
          <a:prstGeom prst="roundRect">
            <a:avLst>
              <a:gd name="adj" fmla="val 210398"/>
            </a:avLst>
          </a:prstGeom>
          <a:solidFill>
            <a:srgbClr val="61646A"/>
          </a:solidFill>
          <a:ln/>
        </p:spPr>
      </p:sp>
      <p:sp>
        <p:nvSpPr>
          <p:cNvPr id="13" name="Shape 11"/>
          <p:cNvSpPr/>
          <p:nvPr/>
        </p:nvSpPr>
        <p:spPr>
          <a:xfrm>
            <a:off x="748070" y="5385078"/>
            <a:ext cx="6567130" cy="1915478"/>
          </a:xfrm>
          <a:prstGeom prst="roundRect">
            <a:avLst>
              <a:gd name="adj" fmla="val 1674"/>
            </a:avLst>
          </a:prstGeom>
          <a:solidFill>
            <a:srgbClr val="484B51"/>
          </a:solidFill>
          <a:ln/>
        </p:spPr>
      </p:sp>
      <p:sp>
        <p:nvSpPr>
          <p:cNvPr id="14" name="Text 12"/>
          <p:cNvSpPr/>
          <p:nvPr/>
        </p:nvSpPr>
        <p:spPr>
          <a:xfrm>
            <a:off x="3881318" y="6154936"/>
            <a:ext cx="300514" cy="375642"/>
          </a:xfrm>
          <a:prstGeom prst="rect">
            <a:avLst/>
          </a:prstGeom>
          <a:noFill/>
          <a:ln/>
        </p:spPr>
        <p:txBody>
          <a:bodyPr wrap="none" lIns="0" tIns="0" rIns="0" bIns="0" rtlCol="0" anchor="t"/>
          <a:lstStyle/>
          <a:p>
            <a:pPr algn="ctr" indent="0" marL="0">
              <a:lnSpc>
                <a:spcPts val="3750"/>
              </a:lnSpc>
              <a:buNone/>
            </a:pPr>
            <a:r>
              <a:rPr lang="en-US" sz="2350" dirty="0">
                <a:solidFill>
                  <a:srgbClr val="D4D4D1"/>
                </a:solidFill>
                <a:latin typeface="IBM Plex Sans Medium" pitchFamily="34" charset="0"/>
                <a:ea typeface="IBM Plex Sans Medium" pitchFamily="34" charset="-122"/>
                <a:cs typeface="IBM Plex Sans Medium" pitchFamily="34" charset="-120"/>
              </a:rPr>
              <a:t>3</a:t>
            </a:r>
            <a:endParaRPr lang="en-US" sz="2350" dirty="0"/>
          </a:p>
        </p:txBody>
      </p:sp>
      <p:sp>
        <p:nvSpPr>
          <p:cNvPr id="15" name="Text 13"/>
          <p:cNvSpPr/>
          <p:nvPr/>
        </p:nvSpPr>
        <p:spPr>
          <a:xfrm>
            <a:off x="7528917" y="5598795"/>
            <a:ext cx="2672001" cy="333970"/>
          </a:xfrm>
          <a:prstGeom prst="rect">
            <a:avLst/>
          </a:prstGeom>
          <a:noFill/>
          <a:ln/>
        </p:spPr>
        <p:txBody>
          <a:bodyPr wrap="none" lIns="0" tIns="0" rIns="0" bIns="0" rtlCol="0" anchor="t"/>
          <a:lstStyle/>
          <a:p>
            <a:pPr algn="l" indent="0" marL="0">
              <a:lnSpc>
                <a:spcPts val="2600"/>
              </a:lnSpc>
              <a:buNone/>
            </a:pPr>
            <a:r>
              <a:rPr lang="en-US" sz="2100" dirty="0">
                <a:solidFill>
                  <a:srgbClr val="D4D4D1"/>
                </a:solidFill>
                <a:latin typeface="IBM Plex Sans Medium" pitchFamily="34" charset="0"/>
                <a:ea typeface="IBM Plex Sans Medium" pitchFamily="34" charset="-122"/>
                <a:cs typeface="IBM Plex Sans Medium" pitchFamily="34" charset="-120"/>
              </a:rPr>
              <a:t>Hope for the Future</a:t>
            </a:r>
            <a:endParaRPr lang="en-US" sz="2100" dirty="0"/>
          </a:p>
        </p:txBody>
      </p:sp>
      <p:sp>
        <p:nvSpPr>
          <p:cNvPr id="16" name="Text 14"/>
          <p:cNvSpPr/>
          <p:nvPr/>
        </p:nvSpPr>
        <p:spPr>
          <a:xfrm>
            <a:off x="7528917" y="6060996"/>
            <a:ext cx="6139696" cy="1025843"/>
          </a:xfrm>
          <a:prstGeom prst="rect">
            <a:avLst/>
          </a:prstGeom>
          <a:noFill/>
          <a:ln/>
        </p:spPr>
        <p:txBody>
          <a:bodyPr wrap="square" lIns="0" tIns="0" rIns="0" bIns="0" rtlCol="0" anchor="t"/>
          <a:lstStyle/>
          <a:p>
            <a:pPr algn="l" indent="0" marL="0">
              <a:lnSpc>
                <a:spcPts val="2650"/>
              </a:lnSpc>
              <a:buNone/>
            </a:pPr>
            <a:r>
              <a:rPr lang="en-US" sz="1650" dirty="0">
                <a:solidFill>
                  <a:srgbClr val="D4D4D1"/>
                </a:solidFill>
                <a:latin typeface="Roboto" pitchFamily="34" charset="0"/>
                <a:ea typeface="Roboto" pitchFamily="34" charset="-122"/>
                <a:cs typeface="Roboto" pitchFamily="34" charset="-120"/>
              </a:rPr>
              <a:t>These advancements offer hope for improving the lives of individuals affected by neurodegenerative diseases and their families.</a:t>
            </a:r>
            <a:endParaRPr lang="en-US" sz="16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31520" y="576024"/>
            <a:ext cx="5225534" cy="653177"/>
          </a:xfrm>
          <a:prstGeom prst="rect">
            <a:avLst/>
          </a:prstGeom>
          <a:noFill/>
          <a:ln/>
        </p:spPr>
        <p:txBody>
          <a:bodyPr wrap="none" lIns="0" tIns="0" rIns="0" bIns="0" rtlCol="0" anchor="t"/>
          <a:lstStyle/>
          <a:p>
            <a:pPr algn="l" indent="0" marL="0">
              <a:lnSpc>
                <a:spcPts val="5100"/>
              </a:lnSpc>
              <a:buNone/>
            </a:pPr>
            <a:r>
              <a:rPr lang="en-US" sz="4100" dirty="0">
                <a:solidFill>
                  <a:srgbClr val="F3F3F2"/>
                </a:solidFill>
                <a:latin typeface="IBM Plex Sans Medium" pitchFamily="34" charset="0"/>
                <a:ea typeface="IBM Plex Sans Medium" pitchFamily="34" charset="-122"/>
                <a:cs typeface="IBM Plex Sans Medium" pitchFamily="34" charset="-120"/>
              </a:rPr>
              <a:t>References</a:t>
            </a:r>
            <a:endParaRPr lang="en-US" sz="4100" dirty="0"/>
          </a:p>
        </p:txBody>
      </p:sp>
      <p:sp>
        <p:nvSpPr>
          <p:cNvPr id="3" name="Text 1"/>
          <p:cNvSpPr/>
          <p:nvPr/>
        </p:nvSpPr>
        <p:spPr>
          <a:xfrm>
            <a:off x="731520" y="1647230"/>
            <a:ext cx="13167360" cy="534829"/>
          </a:xfrm>
          <a:prstGeom prst="rect">
            <a:avLst/>
          </a:prstGeom>
          <a:noFill/>
          <a:ln/>
        </p:spPr>
        <p:txBody>
          <a:bodyPr wrap="square" lIns="0" tIns="0" rIns="0" bIns="0" rtlCol="0" anchor="t"/>
          <a:lstStyle/>
          <a:p>
            <a:pPr algn="l" marL="342900" indent="-342900">
              <a:lnSpc>
                <a:spcPts val="2600"/>
              </a:lnSpc>
              <a:buSzPct val="100000"/>
              <a:buFont typeface="+mj-lt"/>
              <a:buAutoNum type="arabicPeriod" startAt="1"/>
            </a:pPr>
            <a:r>
              <a:rPr lang="en-US" sz="1600" dirty="0">
                <a:solidFill>
                  <a:srgbClr val="D4D4D1"/>
                </a:solidFill>
                <a:latin typeface="Roboto" pitchFamily="34" charset="0"/>
                <a:ea typeface="Roboto" pitchFamily="34" charset="-122"/>
                <a:cs typeface="Roboto" pitchFamily="34" charset="-120"/>
              </a:rPr>
              <a:t>Yellu, R. R., Kukalakunta, Y., &amp; Thunki, P. (2024, May 1). Deep Learning-Assisted Diagnosis of Alzheimer’s Disease from Brain Imaging Data. </a:t>
            </a:r>
            <a:pPr algn="l" indent="0" marL="0">
              <a:lnSpc>
                <a:spcPts val="2600"/>
              </a:lnSpc>
              <a:buNone/>
            </a:pPr>
            <a:r>
              <a:rPr lang="en-US" sz="1600" u="sng" dirty="0">
                <a:solidFill>
                  <a:srgbClr val="FFBC8F"/>
                </a:solidFill>
                <a:latin typeface="Roboto" pitchFamily="34" charset="0"/>
                <a:ea typeface="Roboto" pitchFamily="34" charset="-122"/>
                <a:cs typeface="Roboto" pitchFamily="34" charset="-120"/>
                <a:hlinkClick r:id="rId1" invalidUrl="" action="" tgtFrame="" tooltip="" history="1" highlightClick="0" endSnd="0">
                  <a:extLst>
                    <a:ext uri="{A12FA001-AC4F-418D-AE19-62706E023703}">
                      <ahyp:hlinkClr xmlns:ahyp="http://schemas.microsoft.com/office/drawing/2018/hyperlinkcolor" val="tx"/>
                    </a:ext>
                  </a:extLst>
                </a:hlinkClick>
              </a:rPr>
              <a:t>https://healthsciencepub.com/index.php/jaihm/article/view/18</a:t>
            </a:r>
            <a:endParaRPr lang="en-US" sz="1600" dirty="0"/>
          </a:p>
        </p:txBody>
      </p:sp>
      <p:sp>
        <p:nvSpPr>
          <p:cNvPr id="4" name="Text 2"/>
          <p:cNvSpPr/>
          <p:nvPr/>
        </p:nvSpPr>
        <p:spPr>
          <a:xfrm>
            <a:off x="731520" y="2255163"/>
            <a:ext cx="13167360" cy="534829"/>
          </a:xfrm>
          <a:prstGeom prst="rect">
            <a:avLst/>
          </a:prstGeom>
          <a:noFill/>
          <a:ln/>
        </p:spPr>
        <p:txBody>
          <a:bodyPr wrap="square" lIns="0" tIns="0" rIns="0" bIns="0" rtlCol="0" anchor="t"/>
          <a:lstStyle/>
          <a:p>
            <a:pPr algn="l" marL="342900" indent="-342900">
              <a:lnSpc>
                <a:spcPts val="2600"/>
              </a:lnSpc>
              <a:buSzPct val="100000"/>
              <a:buFont typeface="+mj-lt"/>
              <a:buAutoNum type="arabicPeriod" startAt="2"/>
            </a:pPr>
            <a:r>
              <a:rPr lang="en-US" sz="1600" dirty="0">
                <a:solidFill>
                  <a:srgbClr val="D4D4D1"/>
                </a:solidFill>
                <a:latin typeface="Roboto" pitchFamily="34" charset="0"/>
                <a:ea typeface="Roboto" pitchFamily="34" charset="-122"/>
                <a:cs typeface="Roboto" pitchFamily="34" charset="-120"/>
              </a:rPr>
              <a:t>Li, S., Qu, H., Dong, X., Dang, B., Zang, H., &amp; Gong, Y. (2024, March 24). Leveraging Deep Learning and XCeption Architecture for High-Accuracy MRI classification in Alzheimer diagnosis. </a:t>
            </a:r>
            <a:pPr algn="l" indent="0" marL="0">
              <a:lnSpc>
                <a:spcPts val="2600"/>
              </a:lnSpc>
              <a:buNone/>
            </a:pPr>
            <a:r>
              <a:rPr lang="en-US" sz="1600" u="sng" dirty="0">
                <a:solidFill>
                  <a:srgbClr val="FFBC8F"/>
                </a:solidFill>
                <a:latin typeface="Roboto" pitchFamily="34" charset="0"/>
                <a:ea typeface="Roboto" pitchFamily="34" charset="-122"/>
                <a:cs typeface="Roboto" pitchFamily="34" charset="-120"/>
                <a:hlinkClick r:id="rId2" invalidUrl="" action="" tgtFrame="" tooltip="" history="1" highlightClick="0" endSnd="0">
                  <a:extLst>
                    <a:ext uri="{A12FA001-AC4F-418D-AE19-62706E023703}">
                      <ahyp:hlinkClr xmlns:ahyp="http://schemas.microsoft.com/office/drawing/2018/hyperlinkcolor" val="tx"/>
                    </a:ext>
                  </a:extLst>
                </a:hlinkClick>
              </a:rPr>
              <a:t>arXiv.org</a:t>
            </a:r>
            <a:pPr algn="l" indent="0" marL="0">
              <a:lnSpc>
                <a:spcPts val="2600"/>
              </a:lnSpc>
              <a:buNone/>
            </a:pPr>
            <a:r>
              <a:rPr lang="en-US" sz="1600" dirty="0">
                <a:solidFill>
                  <a:srgbClr val="D4D4D1"/>
                </a:solidFill>
                <a:latin typeface="Roboto" pitchFamily="34" charset="0"/>
                <a:ea typeface="Roboto" pitchFamily="34" charset="-122"/>
                <a:cs typeface="Roboto" pitchFamily="34" charset="-120"/>
              </a:rPr>
              <a:t>. </a:t>
            </a:r>
            <a:pPr algn="l" indent="0" marL="0">
              <a:lnSpc>
                <a:spcPts val="2600"/>
              </a:lnSpc>
              <a:buNone/>
            </a:pPr>
            <a:r>
              <a:rPr lang="en-US" sz="1600" u="sng" dirty="0">
                <a:solidFill>
                  <a:srgbClr val="FFBC8F"/>
                </a:solidFill>
                <a:latin typeface="Roboto" pitchFamily="34" charset="0"/>
                <a:ea typeface="Roboto" pitchFamily="34" charset="-122"/>
                <a:cs typeface="Roboto" pitchFamily="34" charset="-120"/>
                <a:hlinkClick r:id="rId3" invalidUrl="" action="" tgtFrame="" tooltip="" history="1" highlightClick="0" endSnd="0">
                  <a:extLst>
                    <a:ext uri="{A12FA001-AC4F-418D-AE19-62706E023703}">
                      <ahyp:hlinkClr xmlns:ahyp="http://schemas.microsoft.com/office/drawing/2018/hyperlinkcolor" val="tx"/>
                    </a:ext>
                  </a:extLst>
                </a:hlinkClick>
              </a:rPr>
              <a:t>https://arxiv.org/abs/2403.16212</a:t>
            </a:r>
            <a:endParaRPr lang="en-US" sz="1600" dirty="0"/>
          </a:p>
        </p:txBody>
      </p:sp>
      <p:sp>
        <p:nvSpPr>
          <p:cNvPr id="5" name="Text 3"/>
          <p:cNvSpPr/>
          <p:nvPr/>
        </p:nvSpPr>
        <p:spPr>
          <a:xfrm>
            <a:off x="731520" y="2863096"/>
            <a:ext cx="13167360" cy="534829"/>
          </a:xfrm>
          <a:prstGeom prst="rect">
            <a:avLst/>
          </a:prstGeom>
          <a:noFill/>
          <a:ln/>
        </p:spPr>
        <p:txBody>
          <a:bodyPr wrap="square" lIns="0" tIns="0" rIns="0" bIns="0" rtlCol="0" anchor="t"/>
          <a:lstStyle/>
          <a:p>
            <a:pPr algn="l" marL="342900" indent="-342900">
              <a:lnSpc>
                <a:spcPts val="2600"/>
              </a:lnSpc>
              <a:buSzPct val="100000"/>
              <a:buFont typeface="+mj-lt"/>
              <a:buAutoNum type="arabicPeriod" startAt="3"/>
            </a:pPr>
            <a:r>
              <a:rPr lang="en-US" sz="1600" dirty="0">
                <a:solidFill>
                  <a:srgbClr val="D4D4D1"/>
                </a:solidFill>
                <a:latin typeface="Roboto" pitchFamily="34" charset="0"/>
                <a:ea typeface="Roboto" pitchFamily="34" charset="-122"/>
                <a:cs typeface="Roboto" pitchFamily="34" charset="-120"/>
              </a:rPr>
              <a:t>Pradhan, N., Sagar, S., &amp; Singh, A. S. (2023). Analysis of MRI image data for Alzheimer disease detection using deep learning techniques. Multimedia Tools and Applications, 83(6), 17729–17752. </a:t>
            </a:r>
            <a:pPr algn="l" indent="0" marL="0">
              <a:lnSpc>
                <a:spcPts val="2600"/>
              </a:lnSpc>
              <a:buNone/>
            </a:pPr>
            <a:r>
              <a:rPr lang="en-US" sz="1600" u="sng" dirty="0">
                <a:solidFill>
                  <a:srgbClr val="FFBC8F"/>
                </a:solidFill>
                <a:latin typeface="Roboto" pitchFamily="34" charset="0"/>
                <a:ea typeface="Roboto" pitchFamily="34" charset="-122"/>
                <a:cs typeface="Roboto" pitchFamily="34" charset="-120"/>
                <a:hlinkClick r:id="rId4" invalidUrl="" action="" tgtFrame="" tooltip="" history="1" highlightClick="0" endSnd="0">
                  <a:extLst>
                    <a:ext uri="{A12FA001-AC4F-418D-AE19-62706E023703}">
                      <ahyp:hlinkClr xmlns:ahyp="http://schemas.microsoft.com/office/drawing/2018/hyperlinkcolor" val="tx"/>
                    </a:ext>
                  </a:extLst>
                </a:hlinkClick>
              </a:rPr>
              <a:t>https://doi.org/10.1007/s11042-023-16256-2</a:t>
            </a:r>
            <a:endParaRPr lang="en-US" sz="1600" dirty="0"/>
          </a:p>
        </p:txBody>
      </p:sp>
      <p:sp>
        <p:nvSpPr>
          <p:cNvPr id="6" name="Text 4"/>
          <p:cNvSpPr/>
          <p:nvPr/>
        </p:nvSpPr>
        <p:spPr>
          <a:xfrm>
            <a:off x="731520" y="3471029"/>
            <a:ext cx="13167360" cy="534829"/>
          </a:xfrm>
          <a:prstGeom prst="rect">
            <a:avLst/>
          </a:prstGeom>
          <a:noFill/>
          <a:ln/>
        </p:spPr>
        <p:txBody>
          <a:bodyPr wrap="square" lIns="0" tIns="0" rIns="0" bIns="0" rtlCol="0" anchor="t"/>
          <a:lstStyle/>
          <a:p>
            <a:pPr algn="l" marL="342900" indent="-342900">
              <a:lnSpc>
                <a:spcPts val="2600"/>
              </a:lnSpc>
              <a:buSzPct val="100000"/>
              <a:buFont typeface="+mj-lt"/>
              <a:buAutoNum type="arabicPeriod" startAt="4"/>
            </a:pPr>
            <a:r>
              <a:rPr lang="en-US" sz="1600" dirty="0">
                <a:solidFill>
                  <a:srgbClr val="D4D4D1"/>
                </a:solidFill>
                <a:latin typeface="Roboto" pitchFamily="34" charset="0"/>
                <a:ea typeface="Roboto" pitchFamily="34" charset="-122"/>
                <a:cs typeface="Roboto" pitchFamily="34" charset="-120"/>
              </a:rPr>
              <a:t>Hashmi, A., &amp; Barukab, O. (2023). Dementia classification using deep reinforcement learning for early diagnosis. Applied Sciences, 13(3), 1464. </a:t>
            </a:r>
            <a:pPr algn="l" indent="0" marL="0">
              <a:lnSpc>
                <a:spcPts val="2600"/>
              </a:lnSpc>
              <a:buNone/>
            </a:pPr>
            <a:r>
              <a:rPr lang="en-US" sz="1600" u="sng" dirty="0">
                <a:solidFill>
                  <a:srgbClr val="FFBC8F"/>
                </a:solidFill>
                <a:latin typeface="Roboto" pitchFamily="34" charset="0"/>
                <a:ea typeface="Roboto" pitchFamily="34" charset="-122"/>
                <a:cs typeface="Roboto" pitchFamily="34" charset="-120"/>
                <a:hlinkClick r:id="rId5" invalidUrl="" action="" tgtFrame="" tooltip="" history="1" highlightClick="0" endSnd="0">
                  <a:extLst>
                    <a:ext uri="{A12FA001-AC4F-418D-AE19-62706E023703}">
                      <ahyp:hlinkClr xmlns:ahyp="http://schemas.microsoft.com/office/drawing/2018/hyperlinkcolor" val="tx"/>
                    </a:ext>
                  </a:extLst>
                </a:hlinkClick>
              </a:rPr>
              <a:t>https://doi.org/10.3390/app13031464</a:t>
            </a:r>
            <a:endParaRPr lang="en-US" sz="1600" dirty="0"/>
          </a:p>
        </p:txBody>
      </p:sp>
      <p:sp>
        <p:nvSpPr>
          <p:cNvPr id="7" name="Text 5"/>
          <p:cNvSpPr/>
          <p:nvPr/>
        </p:nvSpPr>
        <p:spPr>
          <a:xfrm>
            <a:off x="731520" y="4078962"/>
            <a:ext cx="13167360" cy="534829"/>
          </a:xfrm>
          <a:prstGeom prst="rect">
            <a:avLst/>
          </a:prstGeom>
          <a:noFill/>
          <a:ln/>
        </p:spPr>
        <p:txBody>
          <a:bodyPr wrap="square" lIns="0" tIns="0" rIns="0" bIns="0" rtlCol="0" anchor="t"/>
          <a:lstStyle/>
          <a:p>
            <a:pPr algn="l" marL="342900" indent="-342900">
              <a:lnSpc>
                <a:spcPts val="2600"/>
              </a:lnSpc>
              <a:buSzPct val="100000"/>
              <a:buFont typeface="+mj-lt"/>
              <a:buAutoNum type="arabicPeriod" startAt="5"/>
            </a:pPr>
            <a:r>
              <a:rPr lang="en-US" sz="1600" dirty="0">
                <a:solidFill>
                  <a:srgbClr val="D4D4D1"/>
                </a:solidFill>
                <a:latin typeface="Roboto" pitchFamily="34" charset="0"/>
                <a:ea typeface="Roboto" pitchFamily="34" charset="-122"/>
                <a:cs typeface="Roboto" pitchFamily="34" charset="-120"/>
              </a:rPr>
              <a:t>Helaly, H. A., Badawy, M., &amp; Haikal, A. Y. (2021). Deep learning approach for early detection of Alzheimer’s disease. Cognitive Computation, 14(5), 1711–1727. </a:t>
            </a:r>
            <a:pPr algn="l" indent="0" marL="0">
              <a:lnSpc>
                <a:spcPts val="2600"/>
              </a:lnSpc>
              <a:buNone/>
            </a:pPr>
            <a:r>
              <a:rPr lang="en-US" sz="1600" u="sng" dirty="0">
                <a:solidFill>
                  <a:srgbClr val="FFBC8F"/>
                </a:solidFill>
                <a:latin typeface="Roboto" pitchFamily="34" charset="0"/>
                <a:ea typeface="Roboto" pitchFamily="34" charset="-122"/>
                <a:cs typeface="Roboto" pitchFamily="34" charset="-120"/>
                <a:hlinkClick r:id="rId6" invalidUrl="" action="" tgtFrame="" tooltip="" history="1" highlightClick="0" endSnd="0">
                  <a:extLst>
                    <a:ext uri="{A12FA001-AC4F-418D-AE19-62706E023703}">
                      <ahyp:hlinkClr xmlns:ahyp="http://schemas.microsoft.com/office/drawing/2018/hyperlinkcolor" val="tx"/>
                    </a:ext>
                  </a:extLst>
                </a:hlinkClick>
              </a:rPr>
              <a:t>https://doi.org/10.1007/s12559-021-09946-2</a:t>
            </a:r>
            <a:endParaRPr lang="en-US" sz="1600" dirty="0"/>
          </a:p>
        </p:txBody>
      </p:sp>
      <p:sp>
        <p:nvSpPr>
          <p:cNvPr id="8" name="Text 6"/>
          <p:cNvSpPr/>
          <p:nvPr/>
        </p:nvSpPr>
        <p:spPr>
          <a:xfrm>
            <a:off x="731520" y="4686895"/>
            <a:ext cx="13167360" cy="534829"/>
          </a:xfrm>
          <a:prstGeom prst="rect">
            <a:avLst/>
          </a:prstGeom>
          <a:noFill/>
          <a:ln/>
        </p:spPr>
        <p:txBody>
          <a:bodyPr wrap="square" lIns="0" tIns="0" rIns="0" bIns="0" rtlCol="0" anchor="t"/>
          <a:lstStyle/>
          <a:p>
            <a:pPr algn="l" marL="342900" indent="-342900">
              <a:lnSpc>
                <a:spcPts val="2600"/>
              </a:lnSpc>
              <a:buSzPct val="100000"/>
              <a:buFont typeface="+mj-lt"/>
              <a:buAutoNum type="arabicPeriod" startAt="6"/>
            </a:pPr>
            <a:r>
              <a:rPr lang="en-US" sz="1600" dirty="0">
                <a:solidFill>
                  <a:srgbClr val="D4D4D1"/>
                </a:solidFill>
                <a:latin typeface="Roboto" pitchFamily="34" charset="0"/>
                <a:ea typeface="Roboto" pitchFamily="34" charset="-122"/>
                <a:cs typeface="Roboto" pitchFamily="34" charset="-120"/>
              </a:rPr>
              <a:t>Sisodia, P. S., Ameta, G. K., Kumar, Y., &amp; Chaplot, N. (2023). A review of deep transfer learning Approaches for Class-Wise prediction of Alzheimer’s Disease using MRI images. Archives of Computational Methods in Engineering, 30(4), 2409–2429. </a:t>
            </a:r>
            <a:pPr algn="l" indent="0" marL="0">
              <a:lnSpc>
                <a:spcPts val="2600"/>
              </a:lnSpc>
              <a:buNone/>
            </a:pPr>
            <a:r>
              <a:rPr lang="en-US" sz="1600" u="sng" dirty="0">
                <a:solidFill>
                  <a:srgbClr val="FFBC8F"/>
                </a:solidFill>
                <a:latin typeface="Roboto" pitchFamily="34" charset="0"/>
                <a:ea typeface="Roboto" pitchFamily="34" charset="-122"/>
                <a:cs typeface="Roboto" pitchFamily="34" charset="-120"/>
                <a:hlinkClick r:id="rId7" invalidUrl="" action="" tgtFrame="" tooltip="" history="1" highlightClick="0" endSnd="0">
                  <a:extLst>
                    <a:ext uri="{A12FA001-AC4F-418D-AE19-62706E023703}">
                      <ahyp:hlinkClr xmlns:ahyp="http://schemas.microsoft.com/office/drawing/2018/hyperlinkcolor" val="tx"/>
                    </a:ext>
                  </a:extLst>
                </a:hlinkClick>
              </a:rPr>
              <a:t>https://doi.org/10.1007/s11831-022-09870-0</a:t>
            </a:r>
            <a:endParaRPr lang="en-US" sz="1600" dirty="0"/>
          </a:p>
        </p:txBody>
      </p:sp>
      <p:sp>
        <p:nvSpPr>
          <p:cNvPr id="9" name="Text 7"/>
          <p:cNvSpPr/>
          <p:nvPr/>
        </p:nvSpPr>
        <p:spPr>
          <a:xfrm>
            <a:off x="731520" y="5294828"/>
            <a:ext cx="13167360" cy="534829"/>
          </a:xfrm>
          <a:prstGeom prst="rect">
            <a:avLst/>
          </a:prstGeom>
          <a:noFill/>
          <a:ln/>
        </p:spPr>
        <p:txBody>
          <a:bodyPr wrap="square" lIns="0" tIns="0" rIns="0" bIns="0" rtlCol="0" anchor="t"/>
          <a:lstStyle/>
          <a:p>
            <a:pPr algn="l" marL="342900" indent="-342900">
              <a:lnSpc>
                <a:spcPts val="2600"/>
              </a:lnSpc>
              <a:buSzPct val="100000"/>
              <a:buFont typeface="+mj-lt"/>
              <a:buAutoNum type="arabicPeriod" startAt="7"/>
            </a:pPr>
            <a:r>
              <a:rPr lang="en-US" sz="1600" dirty="0">
                <a:solidFill>
                  <a:srgbClr val="D4D4D1"/>
                </a:solidFill>
                <a:latin typeface="Roboto" pitchFamily="34" charset="0"/>
                <a:ea typeface="Roboto" pitchFamily="34" charset="-122"/>
                <a:cs typeface="Roboto" pitchFamily="34" charset="-120"/>
              </a:rPr>
              <a:t>Hazarika, R.A.; Maji, A.K.; Kandar, D.; Jasinska, E.; Krejci, P.; Leonowicz, Z.; Jasinski, M. An Approach for Classification of Alzheimer’s Disease Using Deep Neural Network and Brain Magnetic Resonance Imaging (MRI). Electronics 2023, 12, 676. </a:t>
            </a:r>
            <a:pPr algn="l" indent="0" marL="0">
              <a:lnSpc>
                <a:spcPts val="2600"/>
              </a:lnSpc>
              <a:buNone/>
            </a:pPr>
            <a:r>
              <a:rPr lang="en-US" sz="1600" u="sng" dirty="0">
                <a:solidFill>
                  <a:srgbClr val="FFBC8F"/>
                </a:solidFill>
                <a:latin typeface="Roboto" pitchFamily="34" charset="0"/>
                <a:ea typeface="Roboto" pitchFamily="34" charset="-122"/>
                <a:cs typeface="Roboto" pitchFamily="34" charset="-120"/>
                <a:hlinkClick r:id="rId8" invalidUrl="" action="" tgtFrame="" tooltip="" history="1" highlightClick="0" endSnd="0">
                  <a:extLst>
                    <a:ext uri="{A12FA001-AC4F-418D-AE19-62706E023703}">
                      <ahyp:hlinkClr xmlns:ahyp="http://schemas.microsoft.com/office/drawing/2018/hyperlinkcolor" val="tx"/>
                    </a:ext>
                  </a:extLst>
                </a:hlinkClick>
              </a:rPr>
              <a:t>https://doi.org/ 10.3390/electronics12030676</a:t>
            </a:r>
            <a:endParaRPr lang="en-US" sz="1600" dirty="0"/>
          </a:p>
        </p:txBody>
      </p:sp>
      <p:sp>
        <p:nvSpPr>
          <p:cNvPr id="10" name="Text 8"/>
          <p:cNvSpPr/>
          <p:nvPr/>
        </p:nvSpPr>
        <p:spPr>
          <a:xfrm>
            <a:off x="731520" y="5902762"/>
            <a:ext cx="13167360" cy="534829"/>
          </a:xfrm>
          <a:prstGeom prst="rect">
            <a:avLst/>
          </a:prstGeom>
          <a:noFill/>
          <a:ln/>
        </p:spPr>
        <p:txBody>
          <a:bodyPr wrap="square" lIns="0" tIns="0" rIns="0" bIns="0" rtlCol="0" anchor="t"/>
          <a:lstStyle/>
          <a:p>
            <a:pPr algn="l" marL="342900" indent="-342900">
              <a:lnSpc>
                <a:spcPts val="2600"/>
              </a:lnSpc>
              <a:buSzPct val="100000"/>
              <a:buFont typeface="+mj-lt"/>
              <a:buAutoNum type="arabicPeriod" startAt="8"/>
            </a:pPr>
            <a:r>
              <a:rPr lang="en-US" sz="1600" dirty="0">
                <a:solidFill>
                  <a:srgbClr val="D4D4D1"/>
                </a:solidFill>
                <a:latin typeface="Roboto" pitchFamily="34" charset="0"/>
                <a:ea typeface="Roboto" pitchFamily="34" charset="-122"/>
                <a:cs typeface="Roboto" pitchFamily="34" charset="-120"/>
              </a:rPr>
              <a:t>DEMNET: A deep learning model for early diagnosis of Alzheimer diseases and dementia from MR images. (2021). IEEE Journals &amp; Magazine | IEEE Xplore. </a:t>
            </a:r>
            <a:pPr algn="l" indent="0" marL="0">
              <a:lnSpc>
                <a:spcPts val="2600"/>
              </a:lnSpc>
              <a:buNone/>
            </a:pPr>
            <a:r>
              <a:rPr lang="en-US" sz="1600" u="sng" dirty="0">
                <a:solidFill>
                  <a:srgbClr val="FFBC8F"/>
                </a:solidFill>
                <a:latin typeface="Roboto" pitchFamily="34" charset="0"/>
                <a:ea typeface="Roboto" pitchFamily="34" charset="-122"/>
                <a:cs typeface="Roboto" pitchFamily="34" charset="-120"/>
                <a:hlinkClick r:id="rId9" invalidUrl="" action="" tgtFrame="" tooltip="" history="1" highlightClick="0" endSnd="0">
                  <a:extLst>
                    <a:ext uri="{A12FA001-AC4F-418D-AE19-62706E023703}">
                      <ahyp:hlinkClr xmlns:ahyp="http://schemas.microsoft.com/office/drawing/2018/hyperlinkcolor" val="tx"/>
                    </a:ext>
                  </a:extLst>
                </a:hlinkClick>
              </a:rPr>
              <a:t>https://ieeexplore.ieee.org/abstract/document/9459692/</a:t>
            </a:r>
            <a:endParaRPr lang="en-US" sz="1600" dirty="0"/>
          </a:p>
        </p:txBody>
      </p:sp>
      <p:sp>
        <p:nvSpPr>
          <p:cNvPr id="11" name="Text 9"/>
          <p:cNvSpPr/>
          <p:nvPr/>
        </p:nvSpPr>
        <p:spPr>
          <a:xfrm>
            <a:off x="731520" y="6510695"/>
            <a:ext cx="13167360" cy="534829"/>
          </a:xfrm>
          <a:prstGeom prst="rect">
            <a:avLst/>
          </a:prstGeom>
          <a:noFill/>
          <a:ln/>
        </p:spPr>
        <p:txBody>
          <a:bodyPr wrap="square" lIns="0" tIns="0" rIns="0" bIns="0" rtlCol="0" anchor="t"/>
          <a:lstStyle/>
          <a:p>
            <a:pPr algn="l" marL="342900" indent="-342900">
              <a:lnSpc>
                <a:spcPts val="2600"/>
              </a:lnSpc>
              <a:buSzPct val="100000"/>
              <a:buFont typeface="+mj-lt"/>
              <a:buAutoNum type="arabicPeriod" startAt="9"/>
            </a:pPr>
            <a:r>
              <a:rPr lang="en-US" sz="1600" dirty="0">
                <a:solidFill>
                  <a:srgbClr val="D4D4D1"/>
                </a:solidFill>
                <a:latin typeface="Roboto" pitchFamily="34" charset="0"/>
                <a:ea typeface="Roboto" pitchFamily="34" charset="-122"/>
                <a:cs typeface="Roboto" pitchFamily="34" charset="-120"/>
              </a:rPr>
              <a:t>Altinkaya, E., Polat, K., &amp; Barakli, B. (2020). Detection of Alzheimer’s Disease and Dementia States Based on Deep Learning from MRI Images: A Comprehensive Review. Journal of the Institute of Electronics and Computer, 1(1), 39–53. </a:t>
            </a:r>
            <a:pPr algn="l" indent="0" marL="0">
              <a:lnSpc>
                <a:spcPts val="2600"/>
              </a:lnSpc>
              <a:buNone/>
            </a:pPr>
            <a:r>
              <a:rPr lang="en-US" sz="1600" u="sng" dirty="0">
                <a:solidFill>
                  <a:srgbClr val="FFBC8F"/>
                </a:solidFill>
                <a:latin typeface="Roboto" pitchFamily="34" charset="0"/>
                <a:ea typeface="Roboto" pitchFamily="34" charset="-122"/>
                <a:cs typeface="Roboto" pitchFamily="34" charset="-120"/>
                <a:hlinkClick r:id="rId10" invalidUrl="" action="" tgtFrame="" tooltip="" history="1" highlightClick="0" endSnd="0">
                  <a:extLst>
                    <a:ext uri="{A12FA001-AC4F-418D-AE19-62706E023703}">
                      <ahyp:hlinkClr xmlns:ahyp="http://schemas.microsoft.com/office/drawing/2018/hyperlinkcolor" val="tx"/>
                    </a:ext>
                  </a:extLst>
                </a:hlinkClick>
              </a:rPr>
              <a:t>https://doi.org/10.33969/jiec.2019.11005</a:t>
            </a:r>
            <a:endParaRPr lang="en-US" sz="1600" dirty="0"/>
          </a:p>
        </p:txBody>
      </p:sp>
      <p:sp>
        <p:nvSpPr>
          <p:cNvPr id="12" name="Text 10"/>
          <p:cNvSpPr/>
          <p:nvPr/>
        </p:nvSpPr>
        <p:spPr>
          <a:xfrm>
            <a:off x="731520" y="7118628"/>
            <a:ext cx="13167360" cy="534829"/>
          </a:xfrm>
          <a:prstGeom prst="rect">
            <a:avLst/>
          </a:prstGeom>
          <a:noFill/>
          <a:ln/>
        </p:spPr>
        <p:txBody>
          <a:bodyPr wrap="square" lIns="0" tIns="0" rIns="0" bIns="0" rtlCol="0" anchor="t"/>
          <a:lstStyle/>
          <a:p>
            <a:pPr algn="l" marL="342900" indent="-342900">
              <a:lnSpc>
                <a:spcPts val="2600"/>
              </a:lnSpc>
              <a:buSzPct val="100000"/>
              <a:buFont typeface="+mj-lt"/>
              <a:buAutoNum type="arabicPeriod" startAt="10"/>
            </a:pPr>
            <a:r>
              <a:rPr lang="en-US" sz="1600" dirty="0">
                <a:solidFill>
                  <a:srgbClr val="D4D4D1"/>
                </a:solidFill>
                <a:latin typeface="Roboto" pitchFamily="34" charset="0"/>
                <a:ea typeface="Roboto" pitchFamily="34" charset="-122"/>
                <a:cs typeface="Roboto" pitchFamily="34" charset="-120"/>
              </a:rPr>
              <a:t>Warren, S. L., &amp; Moustafa, A. A. (2022). Functional magnetic resonance imaging, deep learning, and Alzheimer’s disease: A systematic review. Journal of Neuroimaging, 33(1), 5–18. </a:t>
            </a:r>
            <a:pPr algn="l" indent="0" marL="0">
              <a:lnSpc>
                <a:spcPts val="2600"/>
              </a:lnSpc>
              <a:buNone/>
            </a:pPr>
            <a:r>
              <a:rPr lang="en-US" sz="1600" u="sng" dirty="0">
                <a:solidFill>
                  <a:srgbClr val="FFBC8F"/>
                </a:solidFill>
                <a:latin typeface="Roboto" pitchFamily="34" charset="0"/>
                <a:ea typeface="Roboto" pitchFamily="34" charset="-122"/>
                <a:cs typeface="Roboto" pitchFamily="34" charset="-120"/>
                <a:hlinkClick r:id="rId11" invalidUrl="" action="" tgtFrame="" tooltip="" history="1" highlightClick="0" endSnd="0">
                  <a:extLst>
                    <a:ext uri="{A12FA001-AC4F-418D-AE19-62706E023703}">
                      <ahyp:hlinkClr xmlns:ahyp="http://schemas.microsoft.com/office/drawing/2018/hyperlinkcolor" val="tx"/>
                    </a:ext>
                  </a:extLst>
                </a:hlinkClick>
              </a:rPr>
              <a:t>https://doi.org/10.1111/jon.13063</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115258"/>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Team Members</a:t>
            </a:r>
            <a:endParaRPr lang="en-US" sz="4450" dirty="0"/>
          </a:p>
        </p:txBody>
      </p:sp>
      <p:sp>
        <p:nvSpPr>
          <p:cNvPr id="3" name="Shape 1"/>
          <p:cNvSpPr/>
          <p:nvPr/>
        </p:nvSpPr>
        <p:spPr>
          <a:xfrm>
            <a:off x="793790" y="2277666"/>
            <a:ext cx="6408063" cy="2304931"/>
          </a:xfrm>
          <a:prstGeom prst="roundRect">
            <a:avLst>
              <a:gd name="adj" fmla="val 1476"/>
            </a:avLst>
          </a:prstGeom>
          <a:solidFill>
            <a:srgbClr val="484B51"/>
          </a:solidFill>
          <a:ln/>
        </p:spPr>
      </p:sp>
      <p:sp>
        <p:nvSpPr>
          <p:cNvPr id="4" name="Text 2"/>
          <p:cNvSpPr/>
          <p:nvPr/>
        </p:nvSpPr>
        <p:spPr>
          <a:xfrm>
            <a:off x="1020604" y="250448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Fariha Zaman</a:t>
            </a:r>
            <a:endParaRPr lang="en-US" sz="2200" dirty="0"/>
          </a:p>
        </p:txBody>
      </p:sp>
      <p:sp>
        <p:nvSpPr>
          <p:cNvPr id="5" name="Text 3"/>
          <p:cNvSpPr/>
          <p:nvPr/>
        </p:nvSpPr>
        <p:spPr>
          <a:xfrm>
            <a:off x="1020604" y="2994898"/>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Department of Computer Science and Engineering</a:t>
            </a:r>
            <a:endParaRPr lang="en-US" sz="1750" dirty="0"/>
          </a:p>
        </p:txBody>
      </p:sp>
      <p:sp>
        <p:nvSpPr>
          <p:cNvPr id="6" name="Text 4"/>
          <p:cNvSpPr/>
          <p:nvPr/>
        </p:nvSpPr>
        <p:spPr>
          <a:xfrm>
            <a:off x="1020604" y="3493889"/>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BRAC University, Dhaka, Bangladesh</a:t>
            </a:r>
            <a:endParaRPr lang="en-US" sz="1750" dirty="0"/>
          </a:p>
        </p:txBody>
      </p:sp>
      <p:sp>
        <p:nvSpPr>
          <p:cNvPr id="7" name="Text 5"/>
          <p:cNvSpPr/>
          <p:nvPr/>
        </p:nvSpPr>
        <p:spPr>
          <a:xfrm>
            <a:off x="1020604" y="3992880"/>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fariha.zaman1@g.bracu.ac.bd</a:t>
            </a:r>
            <a:endParaRPr lang="en-US" sz="1750" dirty="0"/>
          </a:p>
        </p:txBody>
      </p:sp>
      <p:sp>
        <p:nvSpPr>
          <p:cNvPr id="8" name="Shape 6"/>
          <p:cNvSpPr/>
          <p:nvPr/>
        </p:nvSpPr>
        <p:spPr>
          <a:xfrm>
            <a:off x="7428667" y="2277666"/>
            <a:ext cx="6408063" cy="2304931"/>
          </a:xfrm>
          <a:prstGeom prst="roundRect">
            <a:avLst>
              <a:gd name="adj" fmla="val 1476"/>
            </a:avLst>
          </a:prstGeom>
          <a:solidFill>
            <a:srgbClr val="484B51"/>
          </a:solidFill>
          <a:ln/>
        </p:spPr>
      </p:sp>
      <p:sp>
        <p:nvSpPr>
          <p:cNvPr id="9" name="Text 7"/>
          <p:cNvSpPr/>
          <p:nvPr/>
        </p:nvSpPr>
        <p:spPr>
          <a:xfrm>
            <a:off x="7655481" y="250448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Nowrin Sanjana</a:t>
            </a:r>
            <a:endParaRPr lang="en-US" sz="2200" dirty="0"/>
          </a:p>
        </p:txBody>
      </p:sp>
      <p:sp>
        <p:nvSpPr>
          <p:cNvPr id="10" name="Text 8"/>
          <p:cNvSpPr/>
          <p:nvPr/>
        </p:nvSpPr>
        <p:spPr>
          <a:xfrm>
            <a:off x="7655481" y="2994898"/>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Department of Computer Science and Engineering</a:t>
            </a:r>
            <a:endParaRPr lang="en-US" sz="1750" dirty="0"/>
          </a:p>
        </p:txBody>
      </p:sp>
      <p:sp>
        <p:nvSpPr>
          <p:cNvPr id="11" name="Text 9"/>
          <p:cNvSpPr/>
          <p:nvPr/>
        </p:nvSpPr>
        <p:spPr>
          <a:xfrm>
            <a:off x="7655481" y="3493889"/>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BRAC University, Dhaka, Bangladesh</a:t>
            </a:r>
            <a:endParaRPr lang="en-US" sz="1750" dirty="0"/>
          </a:p>
        </p:txBody>
      </p:sp>
      <p:sp>
        <p:nvSpPr>
          <p:cNvPr id="12" name="Text 10"/>
          <p:cNvSpPr/>
          <p:nvPr/>
        </p:nvSpPr>
        <p:spPr>
          <a:xfrm>
            <a:off x="7655481" y="3992880"/>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nowrin.sanjana@g.bracu.ac.bd</a:t>
            </a:r>
            <a:endParaRPr lang="en-US" sz="1750" dirty="0"/>
          </a:p>
        </p:txBody>
      </p:sp>
      <p:sp>
        <p:nvSpPr>
          <p:cNvPr id="13" name="Shape 11"/>
          <p:cNvSpPr/>
          <p:nvPr/>
        </p:nvSpPr>
        <p:spPr>
          <a:xfrm>
            <a:off x="793790" y="4809411"/>
            <a:ext cx="6408063" cy="2304931"/>
          </a:xfrm>
          <a:prstGeom prst="roundRect">
            <a:avLst>
              <a:gd name="adj" fmla="val 1476"/>
            </a:avLst>
          </a:prstGeom>
          <a:solidFill>
            <a:srgbClr val="484B51"/>
          </a:solidFill>
          <a:ln/>
        </p:spPr>
      </p:sp>
      <p:sp>
        <p:nvSpPr>
          <p:cNvPr id="14" name="Text 12"/>
          <p:cNvSpPr/>
          <p:nvPr/>
        </p:nvSpPr>
        <p:spPr>
          <a:xfrm>
            <a:off x="1020604" y="503622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Ayasha Islam</a:t>
            </a:r>
            <a:endParaRPr lang="en-US" sz="2200" dirty="0"/>
          </a:p>
        </p:txBody>
      </p:sp>
      <p:sp>
        <p:nvSpPr>
          <p:cNvPr id="15" name="Text 13"/>
          <p:cNvSpPr/>
          <p:nvPr/>
        </p:nvSpPr>
        <p:spPr>
          <a:xfrm>
            <a:off x="1020604" y="5526643"/>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Department of Computer Science and Engineering</a:t>
            </a:r>
            <a:endParaRPr lang="en-US" sz="1750" dirty="0"/>
          </a:p>
        </p:txBody>
      </p:sp>
      <p:sp>
        <p:nvSpPr>
          <p:cNvPr id="16" name="Text 14"/>
          <p:cNvSpPr/>
          <p:nvPr/>
        </p:nvSpPr>
        <p:spPr>
          <a:xfrm>
            <a:off x="1020604" y="6025634"/>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BRAC University, Dhaka, Bangladesh</a:t>
            </a:r>
            <a:endParaRPr lang="en-US" sz="1750" dirty="0"/>
          </a:p>
        </p:txBody>
      </p:sp>
      <p:sp>
        <p:nvSpPr>
          <p:cNvPr id="17" name="Text 15"/>
          <p:cNvSpPr/>
          <p:nvPr/>
        </p:nvSpPr>
        <p:spPr>
          <a:xfrm>
            <a:off x="1020604" y="6524625"/>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ayasha.islam@g.bracu.ac.bd</a:t>
            </a:r>
            <a:endParaRPr lang="en-US" sz="1750" dirty="0"/>
          </a:p>
        </p:txBody>
      </p:sp>
      <p:sp>
        <p:nvSpPr>
          <p:cNvPr id="18" name="Shape 16"/>
          <p:cNvSpPr/>
          <p:nvPr/>
        </p:nvSpPr>
        <p:spPr>
          <a:xfrm>
            <a:off x="7428667" y="4809411"/>
            <a:ext cx="6408063" cy="2304931"/>
          </a:xfrm>
          <a:prstGeom prst="roundRect">
            <a:avLst>
              <a:gd name="adj" fmla="val 1476"/>
            </a:avLst>
          </a:prstGeom>
          <a:solidFill>
            <a:srgbClr val="484B51"/>
          </a:solidFill>
          <a:ln/>
        </p:spPr>
      </p:sp>
      <p:sp>
        <p:nvSpPr>
          <p:cNvPr id="19" name="Text 17"/>
          <p:cNvSpPr/>
          <p:nvPr/>
        </p:nvSpPr>
        <p:spPr>
          <a:xfrm>
            <a:off x="7655481" y="503622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Ahanaf Abid Sazid</a:t>
            </a:r>
            <a:endParaRPr lang="en-US" sz="2200" dirty="0"/>
          </a:p>
        </p:txBody>
      </p:sp>
      <p:sp>
        <p:nvSpPr>
          <p:cNvPr id="20" name="Text 18"/>
          <p:cNvSpPr/>
          <p:nvPr/>
        </p:nvSpPr>
        <p:spPr>
          <a:xfrm>
            <a:off x="7655481" y="5526643"/>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Department of Computer Science and Engineering</a:t>
            </a:r>
            <a:endParaRPr lang="en-US" sz="1750" dirty="0"/>
          </a:p>
        </p:txBody>
      </p:sp>
      <p:sp>
        <p:nvSpPr>
          <p:cNvPr id="21" name="Text 19"/>
          <p:cNvSpPr/>
          <p:nvPr/>
        </p:nvSpPr>
        <p:spPr>
          <a:xfrm>
            <a:off x="7655481" y="6025634"/>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BRAC University, Dhaka, Bangladesh</a:t>
            </a:r>
            <a:endParaRPr lang="en-US" sz="1750" dirty="0"/>
          </a:p>
        </p:txBody>
      </p:sp>
      <p:sp>
        <p:nvSpPr>
          <p:cNvPr id="22" name="Text 20"/>
          <p:cNvSpPr/>
          <p:nvPr/>
        </p:nvSpPr>
        <p:spPr>
          <a:xfrm>
            <a:off x="7655481" y="6524625"/>
            <a:ext cx="5954435" cy="362903"/>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ahanaf.abid.sazid@g.bracu.ac.bd</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8509"/>
            <a:ext cx="11882199"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The Challenge of Neurodegenerative Diseases</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Rising Prevalence</a:t>
            </a:r>
            <a:endParaRPr lang="en-US" sz="2200" dirty="0"/>
          </a:p>
        </p:txBody>
      </p:sp>
      <p:sp>
        <p:nvSpPr>
          <p:cNvPr id="4" name="Text 2"/>
          <p:cNvSpPr/>
          <p:nvPr/>
        </p:nvSpPr>
        <p:spPr>
          <a:xfrm>
            <a:off x="793790" y="4215408"/>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Neurodegenerative diseases, such as Alzheimer's, are on the rise globally, affecting millions of people and placing a heavy burden on healthcare systems and families.</a:t>
            </a:r>
            <a:endParaRPr lang="en-US" sz="1750" dirty="0"/>
          </a:p>
        </p:txBody>
      </p:sp>
      <p:sp>
        <p:nvSpPr>
          <p:cNvPr id="5" name="Text 3"/>
          <p:cNvSpPr/>
          <p:nvPr/>
        </p:nvSpPr>
        <p:spPr>
          <a:xfrm>
            <a:off x="7599521" y="363426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Early Diagnosis is Key</a:t>
            </a:r>
            <a:endParaRPr lang="en-US" sz="2200" dirty="0"/>
          </a:p>
        </p:txBody>
      </p:sp>
      <p:sp>
        <p:nvSpPr>
          <p:cNvPr id="6" name="Text 4"/>
          <p:cNvSpPr/>
          <p:nvPr/>
        </p:nvSpPr>
        <p:spPr>
          <a:xfrm>
            <a:off x="7599521" y="4215408"/>
            <a:ext cx="6244709" cy="1451610"/>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Early detection is crucial for slowing the progression of these diseases and potentially improving patient outcomes. However, subtle and gradual changes in symptoms often lead to delays in diagnosis.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991570"/>
            <a:ext cx="7184231"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Deep Learning as a Solution</a:t>
            </a:r>
            <a:endParaRPr lang="en-US" sz="4450" dirty="0"/>
          </a:p>
        </p:txBody>
      </p:sp>
      <p:sp>
        <p:nvSpPr>
          <p:cNvPr id="4" name="Shape 1"/>
          <p:cNvSpPr/>
          <p:nvPr/>
        </p:nvSpPr>
        <p:spPr>
          <a:xfrm>
            <a:off x="793790" y="5040511"/>
            <a:ext cx="6408063" cy="2032754"/>
          </a:xfrm>
          <a:prstGeom prst="roundRect">
            <a:avLst>
              <a:gd name="adj" fmla="val 1674"/>
            </a:avLst>
          </a:prstGeom>
          <a:solidFill>
            <a:srgbClr val="484B51"/>
          </a:solidFill>
          <a:ln/>
        </p:spPr>
      </p:sp>
      <p:sp>
        <p:nvSpPr>
          <p:cNvPr id="5" name="Text 2"/>
          <p:cNvSpPr/>
          <p:nvPr/>
        </p:nvSpPr>
        <p:spPr>
          <a:xfrm>
            <a:off x="1020604" y="526732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Leveraging MRI Data</a:t>
            </a:r>
            <a:endParaRPr lang="en-US" sz="2200" dirty="0"/>
          </a:p>
        </p:txBody>
      </p:sp>
      <p:sp>
        <p:nvSpPr>
          <p:cNvPr id="6" name="Text 3"/>
          <p:cNvSpPr/>
          <p:nvPr/>
        </p:nvSpPr>
        <p:spPr>
          <a:xfrm>
            <a:off x="1020604" y="5757743"/>
            <a:ext cx="5954435"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Magnetic resonance imaging (MRI) provides detailed anatomical information about the brain, offering a powerful tool for detecting neurodegenerative changes.</a:t>
            </a:r>
            <a:endParaRPr lang="en-US" sz="1750" dirty="0"/>
          </a:p>
        </p:txBody>
      </p:sp>
      <p:sp>
        <p:nvSpPr>
          <p:cNvPr id="7" name="Shape 4"/>
          <p:cNvSpPr/>
          <p:nvPr/>
        </p:nvSpPr>
        <p:spPr>
          <a:xfrm>
            <a:off x="7428667" y="5040511"/>
            <a:ext cx="6408063" cy="2032754"/>
          </a:xfrm>
          <a:prstGeom prst="roundRect">
            <a:avLst>
              <a:gd name="adj" fmla="val 1674"/>
            </a:avLst>
          </a:prstGeom>
          <a:solidFill>
            <a:srgbClr val="484B51"/>
          </a:solidFill>
          <a:ln/>
        </p:spPr>
      </p:sp>
      <p:sp>
        <p:nvSpPr>
          <p:cNvPr id="8" name="Text 5"/>
          <p:cNvSpPr/>
          <p:nvPr/>
        </p:nvSpPr>
        <p:spPr>
          <a:xfrm>
            <a:off x="7655481" y="526732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Advanced CNNs</a:t>
            </a:r>
            <a:endParaRPr lang="en-US" sz="2200" dirty="0"/>
          </a:p>
        </p:txBody>
      </p:sp>
      <p:sp>
        <p:nvSpPr>
          <p:cNvPr id="9" name="Text 6"/>
          <p:cNvSpPr/>
          <p:nvPr/>
        </p:nvSpPr>
        <p:spPr>
          <a:xfrm>
            <a:off x="7655481" y="5757743"/>
            <a:ext cx="5954435"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Convolutional neural networks (CNNs) are particularly adept at analyzing images and can be trained to identify subtle patterns indicative of neurodegenerative diseases.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459004"/>
            <a:ext cx="9171980"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Model Architectures: A Comparison</a:t>
            </a:r>
            <a:endParaRPr lang="en-US" sz="4450" dirty="0"/>
          </a:p>
        </p:txBody>
      </p:sp>
      <p:pic>
        <p:nvPicPr>
          <p:cNvPr id="4" name="Image 1" descr="preencoded.png">    </p:cNvPr>
          <p:cNvPicPr>
            <a:picLocks noChangeAspect="1"/>
          </p:cNvPicPr>
          <p:nvPr/>
        </p:nvPicPr>
        <p:blipFill>
          <a:blip r:embed="rId2"/>
          <a:stretch>
            <a:fillRect/>
          </a:stretch>
        </p:blipFill>
        <p:spPr>
          <a:xfrm>
            <a:off x="793790" y="4507944"/>
            <a:ext cx="566976" cy="566976"/>
          </a:xfrm>
          <a:prstGeom prst="rect">
            <a:avLst/>
          </a:prstGeom>
        </p:spPr>
      </p:pic>
      <p:sp>
        <p:nvSpPr>
          <p:cNvPr id="5" name="Text 1"/>
          <p:cNvSpPr/>
          <p:nvPr/>
        </p:nvSpPr>
        <p:spPr>
          <a:xfrm>
            <a:off x="793790" y="530173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VGG16</a:t>
            </a:r>
            <a:endParaRPr lang="en-US" sz="2200" dirty="0"/>
          </a:p>
        </p:txBody>
      </p:sp>
      <p:sp>
        <p:nvSpPr>
          <p:cNvPr id="6" name="Text 2"/>
          <p:cNvSpPr/>
          <p:nvPr/>
        </p:nvSpPr>
        <p:spPr>
          <a:xfrm>
            <a:off x="793790" y="5792153"/>
            <a:ext cx="4158615" cy="1814513"/>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 classic CNN known for its simplicity and depth. Effective for basic feature extraction but may struggle with subtle changes associated with early-stage dementia.</a:t>
            </a:r>
            <a:endParaRPr lang="en-US" sz="1750" dirty="0"/>
          </a:p>
        </p:txBody>
      </p:sp>
      <p:pic>
        <p:nvPicPr>
          <p:cNvPr id="7" name="Image 2" descr="preencoded.png">    </p:cNvPr>
          <p:cNvPicPr>
            <a:picLocks noChangeAspect="1"/>
          </p:cNvPicPr>
          <p:nvPr/>
        </p:nvPicPr>
        <p:blipFill>
          <a:blip r:embed="rId3"/>
          <a:stretch>
            <a:fillRect/>
          </a:stretch>
        </p:blipFill>
        <p:spPr>
          <a:xfrm>
            <a:off x="5235893" y="4507944"/>
            <a:ext cx="566976" cy="566976"/>
          </a:xfrm>
          <a:prstGeom prst="rect">
            <a:avLst/>
          </a:prstGeom>
        </p:spPr>
      </p:pic>
      <p:sp>
        <p:nvSpPr>
          <p:cNvPr id="8" name="Text 3"/>
          <p:cNvSpPr/>
          <p:nvPr/>
        </p:nvSpPr>
        <p:spPr>
          <a:xfrm>
            <a:off x="5235893" y="530173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ResNet50</a:t>
            </a:r>
            <a:endParaRPr lang="en-US" sz="2200" dirty="0"/>
          </a:p>
        </p:txBody>
      </p:sp>
      <p:sp>
        <p:nvSpPr>
          <p:cNvPr id="9" name="Text 4"/>
          <p:cNvSpPr/>
          <p:nvPr/>
        </p:nvSpPr>
        <p:spPr>
          <a:xfrm>
            <a:off x="5235893" y="5792153"/>
            <a:ext cx="4158615" cy="1451610"/>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 deeper architecture with residual connections, enabling more complex feature learning, potentially more computationally intensive.</a:t>
            </a:r>
            <a:endParaRPr lang="en-US" sz="1750" dirty="0"/>
          </a:p>
        </p:txBody>
      </p:sp>
      <p:pic>
        <p:nvPicPr>
          <p:cNvPr id="10" name="Image 3" descr="preencoded.png">    </p:cNvPr>
          <p:cNvPicPr>
            <a:picLocks noChangeAspect="1"/>
          </p:cNvPicPr>
          <p:nvPr/>
        </p:nvPicPr>
        <p:blipFill>
          <a:blip r:embed="rId4"/>
          <a:stretch>
            <a:fillRect/>
          </a:stretch>
        </p:blipFill>
        <p:spPr>
          <a:xfrm>
            <a:off x="9677995" y="4507944"/>
            <a:ext cx="566976" cy="566976"/>
          </a:xfrm>
          <a:prstGeom prst="rect">
            <a:avLst/>
          </a:prstGeom>
        </p:spPr>
      </p:pic>
      <p:sp>
        <p:nvSpPr>
          <p:cNvPr id="11" name="Text 5"/>
          <p:cNvSpPr/>
          <p:nvPr/>
        </p:nvSpPr>
        <p:spPr>
          <a:xfrm>
            <a:off x="9677995" y="530173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EfficientNetB0</a:t>
            </a:r>
            <a:endParaRPr lang="en-US" sz="2200" dirty="0"/>
          </a:p>
        </p:txBody>
      </p:sp>
      <p:sp>
        <p:nvSpPr>
          <p:cNvPr id="12" name="Text 6"/>
          <p:cNvSpPr/>
          <p:nvPr/>
        </p:nvSpPr>
        <p:spPr>
          <a:xfrm>
            <a:off x="9677995" y="5792153"/>
            <a:ext cx="4158615" cy="1451610"/>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 lightweight and highly optimized model that balances depth, width, and resolution, offering computational efficiency and high accuracy.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386"/>
          </a:xfrm>
          <a:prstGeom prst="rect">
            <a:avLst/>
          </a:prstGeom>
        </p:spPr>
      </p:pic>
      <p:sp>
        <p:nvSpPr>
          <p:cNvPr id="3" name="Text 0"/>
          <p:cNvSpPr/>
          <p:nvPr/>
        </p:nvSpPr>
        <p:spPr>
          <a:xfrm>
            <a:off x="678180" y="532805"/>
            <a:ext cx="5184934" cy="605552"/>
          </a:xfrm>
          <a:prstGeom prst="rect">
            <a:avLst/>
          </a:prstGeom>
          <a:noFill/>
          <a:ln/>
        </p:spPr>
        <p:txBody>
          <a:bodyPr wrap="none" lIns="0" tIns="0" rIns="0" bIns="0" rtlCol="0" anchor="t"/>
          <a:lstStyle/>
          <a:p>
            <a:pPr algn="l" indent="0" marL="0">
              <a:lnSpc>
                <a:spcPts val="4750"/>
              </a:lnSpc>
              <a:buNone/>
            </a:pPr>
            <a:r>
              <a:rPr lang="en-US" sz="3800" dirty="0">
                <a:solidFill>
                  <a:srgbClr val="F3F3F2"/>
                </a:solidFill>
                <a:latin typeface="IBM Plex Sans Medium" pitchFamily="34" charset="0"/>
                <a:ea typeface="IBM Plex Sans Medium" pitchFamily="34" charset="-122"/>
                <a:cs typeface="IBM Plex Sans Medium" pitchFamily="34" charset="-120"/>
              </a:rPr>
              <a:t>Training and Evaluation</a:t>
            </a:r>
            <a:endParaRPr lang="en-US" sz="3800" dirty="0"/>
          </a:p>
        </p:txBody>
      </p:sp>
      <p:sp>
        <p:nvSpPr>
          <p:cNvPr id="4" name="Shape 1"/>
          <p:cNvSpPr/>
          <p:nvPr/>
        </p:nvSpPr>
        <p:spPr>
          <a:xfrm>
            <a:off x="896064" y="1428988"/>
            <a:ext cx="22860" cy="6269593"/>
          </a:xfrm>
          <a:prstGeom prst="roundRect">
            <a:avLst>
              <a:gd name="adj" fmla="val 127145"/>
            </a:avLst>
          </a:prstGeom>
          <a:solidFill>
            <a:srgbClr val="61646A"/>
          </a:solidFill>
          <a:ln/>
        </p:spPr>
      </p:sp>
      <p:sp>
        <p:nvSpPr>
          <p:cNvPr id="5" name="Shape 2"/>
          <p:cNvSpPr/>
          <p:nvPr/>
        </p:nvSpPr>
        <p:spPr>
          <a:xfrm>
            <a:off x="1091148" y="1635443"/>
            <a:ext cx="581263" cy="22860"/>
          </a:xfrm>
          <a:prstGeom prst="roundRect">
            <a:avLst>
              <a:gd name="adj" fmla="val 127145"/>
            </a:avLst>
          </a:prstGeom>
          <a:solidFill>
            <a:srgbClr val="61646A"/>
          </a:solidFill>
          <a:ln/>
        </p:spPr>
      </p:sp>
      <p:sp>
        <p:nvSpPr>
          <p:cNvPr id="6" name="Shape 3"/>
          <p:cNvSpPr/>
          <p:nvPr/>
        </p:nvSpPr>
        <p:spPr>
          <a:xfrm>
            <a:off x="678120" y="1428988"/>
            <a:ext cx="435888" cy="435888"/>
          </a:xfrm>
          <a:prstGeom prst="roundRect">
            <a:avLst>
              <a:gd name="adj" fmla="val 6668"/>
            </a:avLst>
          </a:prstGeom>
          <a:solidFill>
            <a:srgbClr val="484B51"/>
          </a:solidFill>
          <a:ln/>
        </p:spPr>
      </p:sp>
      <p:sp>
        <p:nvSpPr>
          <p:cNvPr id="7" name="Text 4"/>
          <p:cNvSpPr/>
          <p:nvPr/>
        </p:nvSpPr>
        <p:spPr>
          <a:xfrm>
            <a:off x="750689" y="1465243"/>
            <a:ext cx="290632" cy="363260"/>
          </a:xfrm>
          <a:prstGeom prst="rect">
            <a:avLst/>
          </a:prstGeom>
          <a:noFill/>
          <a:ln/>
        </p:spPr>
        <p:txBody>
          <a:bodyPr wrap="none" lIns="0" tIns="0" rIns="0" bIns="0" rtlCol="0" anchor="t"/>
          <a:lstStyle/>
          <a:p>
            <a:pPr algn="ctr" indent="0" marL="0">
              <a:lnSpc>
                <a:spcPts val="2250"/>
              </a:lnSpc>
              <a:buNone/>
            </a:pPr>
            <a:r>
              <a:rPr lang="en-US" sz="2250" dirty="0">
                <a:solidFill>
                  <a:srgbClr val="D4D4D1"/>
                </a:solidFill>
                <a:latin typeface="IBM Plex Sans Medium" pitchFamily="34" charset="0"/>
                <a:ea typeface="IBM Plex Sans Medium" pitchFamily="34" charset="-122"/>
                <a:cs typeface="IBM Plex Sans Medium" pitchFamily="34" charset="-120"/>
              </a:rPr>
              <a:t>1</a:t>
            </a:r>
            <a:endParaRPr lang="en-US" sz="2250" dirty="0"/>
          </a:p>
        </p:txBody>
      </p:sp>
      <p:sp>
        <p:nvSpPr>
          <p:cNvPr id="8" name="Text 5"/>
          <p:cNvSpPr/>
          <p:nvPr/>
        </p:nvSpPr>
        <p:spPr>
          <a:xfrm>
            <a:off x="1864995" y="1495544"/>
            <a:ext cx="2422088" cy="302657"/>
          </a:xfrm>
          <a:prstGeom prst="rect">
            <a:avLst/>
          </a:prstGeom>
          <a:noFill/>
          <a:ln/>
        </p:spPr>
        <p:txBody>
          <a:bodyPr wrap="none" lIns="0" tIns="0" rIns="0" bIns="0" rtlCol="0" anchor="t"/>
          <a:lstStyle/>
          <a:p>
            <a:pPr algn="l" indent="0" marL="0">
              <a:lnSpc>
                <a:spcPts val="2350"/>
              </a:lnSpc>
              <a:buNone/>
            </a:pPr>
            <a:r>
              <a:rPr lang="en-US" sz="1900" dirty="0">
                <a:solidFill>
                  <a:srgbClr val="D4D4D1"/>
                </a:solidFill>
                <a:latin typeface="IBM Plex Sans Medium" pitchFamily="34" charset="0"/>
                <a:ea typeface="IBM Plex Sans Medium" pitchFamily="34" charset="-122"/>
                <a:cs typeface="IBM Plex Sans Medium" pitchFamily="34" charset="-120"/>
              </a:rPr>
              <a:t>Dataset</a:t>
            </a:r>
            <a:endParaRPr lang="en-US" sz="1900" dirty="0"/>
          </a:p>
        </p:txBody>
      </p:sp>
      <p:sp>
        <p:nvSpPr>
          <p:cNvPr id="9" name="Text 6"/>
          <p:cNvSpPr/>
          <p:nvPr/>
        </p:nvSpPr>
        <p:spPr>
          <a:xfrm>
            <a:off x="1864995" y="1914406"/>
            <a:ext cx="6600825" cy="929759"/>
          </a:xfrm>
          <a:prstGeom prst="rect">
            <a:avLst/>
          </a:prstGeom>
          <a:noFill/>
          <a:ln/>
        </p:spPr>
        <p:txBody>
          <a:bodyPr wrap="square" lIns="0" tIns="0" rIns="0" bIns="0" rtlCol="0" anchor="t"/>
          <a:lstStyle/>
          <a:p>
            <a:pPr algn="l" indent="0" marL="0">
              <a:lnSpc>
                <a:spcPts val="2400"/>
              </a:lnSpc>
              <a:buNone/>
            </a:pPr>
            <a:r>
              <a:rPr lang="en-US" sz="1500" dirty="0">
                <a:solidFill>
                  <a:srgbClr val="D4D4D1"/>
                </a:solidFill>
                <a:latin typeface="Roboto" pitchFamily="34" charset="0"/>
                <a:ea typeface="Roboto" pitchFamily="34" charset="-122"/>
                <a:cs typeface="Roboto" pitchFamily="34" charset="-120"/>
              </a:rPr>
              <a:t>The study utilized a large-scale dataset from Kaggle of approximately 44,000 MRI images categorized into four classes based on Alzheimer's disease severity.</a:t>
            </a:r>
            <a:endParaRPr lang="en-US" sz="1500" dirty="0"/>
          </a:p>
        </p:txBody>
      </p:sp>
      <p:sp>
        <p:nvSpPr>
          <p:cNvPr id="10" name="Shape 7"/>
          <p:cNvSpPr/>
          <p:nvPr/>
        </p:nvSpPr>
        <p:spPr>
          <a:xfrm>
            <a:off x="1091148" y="3438049"/>
            <a:ext cx="581263" cy="22860"/>
          </a:xfrm>
          <a:prstGeom prst="roundRect">
            <a:avLst>
              <a:gd name="adj" fmla="val 127145"/>
            </a:avLst>
          </a:prstGeom>
          <a:solidFill>
            <a:srgbClr val="61646A"/>
          </a:solidFill>
          <a:ln/>
        </p:spPr>
      </p:sp>
      <p:sp>
        <p:nvSpPr>
          <p:cNvPr id="11" name="Shape 8"/>
          <p:cNvSpPr/>
          <p:nvPr/>
        </p:nvSpPr>
        <p:spPr>
          <a:xfrm>
            <a:off x="678120" y="3231594"/>
            <a:ext cx="435888" cy="435888"/>
          </a:xfrm>
          <a:prstGeom prst="roundRect">
            <a:avLst>
              <a:gd name="adj" fmla="val 6668"/>
            </a:avLst>
          </a:prstGeom>
          <a:solidFill>
            <a:srgbClr val="484B51"/>
          </a:solidFill>
          <a:ln/>
        </p:spPr>
      </p:sp>
      <p:sp>
        <p:nvSpPr>
          <p:cNvPr id="12" name="Text 9"/>
          <p:cNvSpPr/>
          <p:nvPr/>
        </p:nvSpPr>
        <p:spPr>
          <a:xfrm>
            <a:off x="750689" y="3267849"/>
            <a:ext cx="290632" cy="363260"/>
          </a:xfrm>
          <a:prstGeom prst="rect">
            <a:avLst/>
          </a:prstGeom>
          <a:noFill/>
          <a:ln/>
        </p:spPr>
        <p:txBody>
          <a:bodyPr wrap="none" lIns="0" tIns="0" rIns="0" bIns="0" rtlCol="0" anchor="t"/>
          <a:lstStyle/>
          <a:p>
            <a:pPr algn="ctr" indent="0" marL="0">
              <a:lnSpc>
                <a:spcPts val="2250"/>
              </a:lnSpc>
              <a:buNone/>
            </a:pPr>
            <a:r>
              <a:rPr lang="en-US" sz="2250" dirty="0">
                <a:solidFill>
                  <a:srgbClr val="D4D4D1"/>
                </a:solidFill>
                <a:latin typeface="IBM Plex Sans Medium" pitchFamily="34" charset="0"/>
                <a:ea typeface="IBM Plex Sans Medium" pitchFamily="34" charset="-122"/>
                <a:cs typeface="IBM Plex Sans Medium" pitchFamily="34" charset="-120"/>
              </a:rPr>
              <a:t>2</a:t>
            </a:r>
            <a:endParaRPr lang="en-US" sz="2250" dirty="0"/>
          </a:p>
        </p:txBody>
      </p:sp>
      <p:sp>
        <p:nvSpPr>
          <p:cNvPr id="13" name="Text 10"/>
          <p:cNvSpPr/>
          <p:nvPr/>
        </p:nvSpPr>
        <p:spPr>
          <a:xfrm>
            <a:off x="1864995" y="3298150"/>
            <a:ext cx="2422088" cy="302657"/>
          </a:xfrm>
          <a:prstGeom prst="rect">
            <a:avLst/>
          </a:prstGeom>
          <a:noFill/>
          <a:ln/>
        </p:spPr>
        <p:txBody>
          <a:bodyPr wrap="none" lIns="0" tIns="0" rIns="0" bIns="0" rtlCol="0" anchor="t"/>
          <a:lstStyle/>
          <a:p>
            <a:pPr algn="l" indent="0" marL="0">
              <a:lnSpc>
                <a:spcPts val="2350"/>
              </a:lnSpc>
              <a:buNone/>
            </a:pPr>
            <a:r>
              <a:rPr lang="en-US" sz="1900" dirty="0">
                <a:solidFill>
                  <a:srgbClr val="D4D4D1"/>
                </a:solidFill>
                <a:latin typeface="IBM Plex Sans Medium" pitchFamily="34" charset="0"/>
                <a:ea typeface="IBM Plex Sans Medium" pitchFamily="34" charset="-122"/>
                <a:cs typeface="IBM Plex Sans Medium" pitchFamily="34" charset="-120"/>
              </a:rPr>
              <a:t>Training Procedure</a:t>
            </a:r>
            <a:endParaRPr lang="en-US" sz="1900" dirty="0"/>
          </a:p>
        </p:txBody>
      </p:sp>
      <p:sp>
        <p:nvSpPr>
          <p:cNvPr id="14" name="Text 11"/>
          <p:cNvSpPr/>
          <p:nvPr/>
        </p:nvSpPr>
        <p:spPr>
          <a:xfrm>
            <a:off x="1864995" y="3717012"/>
            <a:ext cx="6600825" cy="929759"/>
          </a:xfrm>
          <a:prstGeom prst="rect">
            <a:avLst/>
          </a:prstGeom>
          <a:noFill/>
          <a:ln/>
        </p:spPr>
        <p:txBody>
          <a:bodyPr wrap="square" lIns="0" tIns="0" rIns="0" bIns="0" rtlCol="0" anchor="t"/>
          <a:lstStyle/>
          <a:p>
            <a:pPr algn="l" indent="0" marL="0">
              <a:lnSpc>
                <a:spcPts val="2400"/>
              </a:lnSpc>
              <a:buNone/>
            </a:pPr>
            <a:r>
              <a:rPr lang="en-US" sz="1500" dirty="0">
                <a:solidFill>
                  <a:srgbClr val="D4D4D1"/>
                </a:solidFill>
                <a:latin typeface="Roboto" pitchFamily="34" charset="0"/>
                <a:ea typeface="Roboto" pitchFamily="34" charset="-122"/>
                <a:cs typeface="Roboto" pitchFamily="34" charset="-120"/>
              </a:rPr>
              <a:t>Models were trained using a variety of techniques, including resizing to 224x224, data augmentation like rotation, flipping, and zooming, normalization and.</a:t>
            </a:r>
            <a:endParaRPr lang="en-US" sz="1500" dirty="0"/>
          </a:p>
        </p:txBody>
      </p:sp>
      <p:sp>
        <p:nvSpPr>
          <p:cNvPr id="15" name="Text 12"/>
          <p:cNvSpPr/>
          <p:nvPr/>
        </p:nvSpPr>
        <p:spPr>
          <a:xfrm>
            <a:off x="1864995" y="4762976"/>
            <a:ext cx="6600825" cy="309920"/>
          </a:xfrm>
          <a:prstGeom prst="rect">
            <a:avLst/>
          </a:prstGeom>
          <a:noFill/>
          <a:ln/>
        </p:spPr>
        <p:txBody>
          <a:bodyPr wrap="non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Batch Size: 32</a:t>
            </a:r>
            <a:endParaRPr lang="en-US" sz="1500" dirty="0"/>
          </a:p>
        </p:txBody>
      </p:sp>
      <p:sp>
        <p:nvSpPr>
          <p:cNvPr id="16" name="Text 13"/>
          <p:cNvSpPr/>
          <p:nvPr/>
        </p:nvSpPr>
        <p:spPr>
          <a:xfrm>
            <a:off x="1864995" y="5140643"/>
            <a:ext cx="6600825" cy="309920"/>
          </a:xfrm>
          <a:prstGeom prst="rect">
            <a:avLst/>
          </a:prstGeom>
          <a:noFill/>
          <a:ln/>
        </p:spPr>
        <p:txBody>
          <a:bodyPr wrap="non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Epochs: 25</a:t>
            </a:r>
            <a:endParaRPr lang="en-US" sz="1500" dirty="0"/>
          </a:p>
        </p:txBody>
      </p:sp>
      <p:sp>
        <p:nvSpPr>
          <p:cNvPr id="17" name="Text 14"/>
          <p:cNvSpPr/>
          <p:nvPr/>
        </p:nvSpPr>
        <p:spPr>
          <a:xfrm>
            <a:off x="1864995" y="5518309"/>
            <a:ext cx="6600825" cy="309920"/>
          </a:xfrm>
          <a:prstGeom prst="rect">
            <a:avLst/>
          </a:prstGeom>
          <a:noFill/>
          <a:ln/>
        </p:spPr>
        <p:txBody>
          <a:bodyPr wrap="non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Loss Function: Categorical Crossentropy</a:t>
            </a:r>
            <a:endParaRPr lang="en-US" sz="1500" dirty="0"/>
          </a:p>
        </p:txBody>
      </p:sp>
      <p:sp>
        <p:nvSpPr>
          <p:cNvPr id="18" name="Text 15"/>
          <p:cNvSpPr/>
          <p:nvPr/>
        </p:nvSpPr>
        <p:spPr>
          <a:xfrm>
            <a:off x="1864995" y="5895975"/>
            <a:ext cx="6600825" cy="309920"/>
          </a:xfrm>
          <a:prstGeom prst="rect">
            <a:avLst/>
          </a:prstGeom>
          <a:noFill/>
          <a:ln/>
        </p:spPr>
        <p:txBody>
          <a:bodyPr wrap="non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Optimizer: Adam</a:t>
            </a:r>
            <a:endParaRPr lang="en-US" sz="1500" dirty="0"/>
          </a:p>
        </p:txBody>
      </p:sp>
      <p:sp>
        <p:nvSpPr>
          <p:cNvPr id="19" name="Shape 16"/>
          <p:cNvSpPr/>
          <p:nvPr/>
        </p:nvSpPr>
        <p:spPr>
          <a:xfrm>
            <a:off x="1091148" y="6799778"/>
            <a:ext cx="581263" cy="22860"/>
          </a:xfrm>
          <a:prstGeom prst="roundRect">
            <a:avLst>
              <a:gd name="adj" fmla="val 127145"/>
            </a:avLst>
          </a:prstGeom>
          <a:solidFill>
            <a:srgbClr val="61646A"/>
          </a:solidFill>
          <a:ln/>
        </p:spPr>
      </p:sp>
      <p:sp>
        <p:nvSpPr>
          <p:cNvPr id="20" name="Shape 17"/>
          <p:cNvSpPr/>
          <p:nvPr/>
        </p:nvSpPr>
        <p:spPr>
          <a:xfrm>
            <a:off x="678120" y="6593324"/>
            <a:ext cx="435888" cy="435888"/>
          </a:xfrm>
          <a:prstGeom prst="roundRect">
            <a:avLst>
              <a:gd name="adj" fmla="val 6668"/>
            </a:avLst>
          </a:prstGeom>
          <a:solidFill>
            <a:srgbClr val="484B51"/>
          </a:solidFill>
          <a:ln/>
        </p:spPr>
      </p:sp>
      <p:sp>
        <p:nvSpPr>
          <p:cNvPr id="21" name="Text 18"/>
          <p:cNvSpPr/>
          <p:nvPr/>
        </p:nvSpPr>
        <p:spPr>
          <a:xfrm>
            <a:off x="750689" y="6629579"/>
            <a:ext cx="290632" cy="363260"/>
          </a:xfrm>
          <a:prstGeom prst="rect">
            <a:avLst/>
          </a:prstGeom>
          <a:noFill/>
          <a:ln/>
        </p:spPr>
        <p:txBody>
          <a:bodyPr wrap="none" lIns="0" tIns="0" rIns="0" bIns="0" rtlCol="0" anchor="t"/>
          <a:lstStyle/>
          <a:p>
            <a:pPr algn="ctr" indent="0" marL="0">
              <a:lnSpc>
                <a:spcPts val="2250"/>
              </a:lnSpc>
              <a:buNone/>
            </a:pPr>
            <a:r>
              <a:rPr lang="en-US" sz="2250" dirty="0">
                <a:solidFill>
                  <a:srgbClr val="D4D4D1"/>
                </a:solidFill>
                <a:latin typeface="IBM Plex Sans Medium" pitchFamily="34" charset="0"/>
                <a:ea typeface="IBM Plex Sans Medium" pitchFamily="34" charset="-122"/>
                <a:cs typeface="IBM Plex Sans Medium" pitchFamily="34" charset="-120"/>
              </a:rPr>
              <a:t>3</a:t>
            </a:r>
            <a:endParaRPr lang="en-US" sz="2250" dirty="0"/>
          </a:p>
        </p:txBody>
      </p:sp>
      <p:sp>
        <p:nvSpPr>
          <p:cNvPr id="22" name="Text 19"/>
          <p:cNvSpPr/>
          <p:nvPr/>
        </p:nvSpPr>
        <p:spPr>
          <a:xfrm>
            <a:off x="1864995" y="6659880"/>
            <a:ext cx="2654141" cy="302657"/>
          </a:xfrm>
          <a:prstGeom prst="rect">
            <a:avLst/>
          </a:prstGeom>
          <a:noFill/>
          <a:ln/>
        </p:spPr>
        <p:txBody>
          <a:bodyPr wrap="none" lIns="0" tIns="0" rIns="0" bIns="0" rtlCol="0" anchor="t"/>
          <a:lstStyle/>
          <a:p>
            <a:pPr algn="l" indent="0" marL="0">
              <a:lnSpc>
                <a:spcPts val="2350"/>
              </a:lnSpc>
              <a:buNone/>
            </a:pPr>
            <a:r>
              <a:rPr lang="en-US" sz="1900" dirty="0">
                <a:solidFill>
                  <a:srgbClr val="D4D4D1"/>
                </a:solidFill>
                <a:latin typeface="IBM Plex Sans Medium" pitchFamily="34" charset="0"/>
                <a:ea typeface="IBM Plex Sans Medium" pitchFamily="34" charset="-122"/>
                <a:cs typeface="IBM Plex Sans Medium" pitchFamily="34" charset="-120"/>
              </a:rPr>
              <a:t>Performance Evaluation</a:t>
            </a:r>
            <a:endParaRPr lang="en-US" sz="1900" dirty="0"/>
          </a:p>
        </p:txBody>
      </p:sp>
      <p:sp>
        <p:nvSpPr>
          <p:cNvPr id="23" name="Text 20"/>
          <p:cNvSpPr/>
          <p:nvPr/>
        </p:nvSpPr>
        <p:spPr>
          <a:xfrm>
            <a:off x="1864995" y="7078742"/>
            <a:ext cx="6600825" cy="619839"/>
          </a:xfrm>
          <a:prstGeom prst="rect">
            <a:avLst/>
          </a:prstGeom>
          <a:noFill/>
          <a:ln/>
        </p:spPr>
        <p:txBody>
          <a:bodyPr wrap="square" lIns="0" tIns="0" rIns="0" bIns="0" rtlCol="0" anchor="t"/>
          <a:lstStyle/>
          <a:p>
            <a:pPr algn="l" indent="0" marL="0">
              <a:lnSpc>
                <a:spcPts val="2400"/>
              </a:lnSpc>
              <a:buNone/>
            </a:pPr>
            <a:r>
              <a:rPr lang="en-US" sz="1500" dirty="0">
                <a:solidFill>
                  <a:srgbClr val="D4D4D1"/>
                </a:solidFill>
                <a:latin typeface="Roboto" pitchFamily="34" charset="0"/>
                <a:ea typeface="Roboto" pitchFamily="34" charset="-122"/>
                <a:cs typeface="Roboto" pitchFamily="34" charset="-120"/>
              </a:rPr>
              <a:t>Models were evaluated on their ability to classify Alzheimer's disease severity with accuracy, precision, recall and F1 score</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28243" y="881301"/>
            <a:ext cx="5029795" cy="6466999"/>
          </a:xfrm>
          <a:prstGeom prst="rect">
            <a:avLst/>
          </a:prstGeom>
        </p:spPr>
      </p:pic>
      <p:sp>
        <p:nvSpPr>
          <p:cNvPr id="4" name="Text 0"/>
          <p:cNvSpPr/>
          <p:nvPr/>
        </p:nvSpPr>
        <p:spPr>
          <a:xfrm>
            <a:off x="6125647" y="786527"/>
            <a:ext cx="7598212" cy="570667"/>
          </a:xfrm>
          <a:prstGeom prst="rect">
            <a:avLst/>
          </a:prstGeom>
          <a:noFill/>
          <a:ln/>
        </p:spPr>
        <p:txBody>
          <a:bodyPr wrap="none" lIns="0" tIns="0" rIns="0" bIns="0" rtlCol="0" anchor="t"/>
          <a:lstStyle/>
          <a:p>
            <a:pPr algn="l" indent="0" marL="0">
              <a:lnSpc>
                <a:spcPts val="4450"/>
              </a:lnSpc>
              <a:buNone/>
            </a:pPr>
            <a:r>
              <a:rPr lang="en-US" sz="3550" dirty="0">
                <a:solidFill>
                  <a:srgbClr val="F3F3F2"/>
                </a:solidFill>
                <a:latin typeface="IBM Plex Sans Medium" pitchFamily="34" charset="0"/>
                <a:ea typeface="IBM Plex Sans Medium" pitchFamily="34" charset="-122"/>
                <a:cs typeface="IBM Plex Sans Medium" pitchFamily="34" charset="-120"/>
              </a:rPr>
              <a:t>Model Performance: A Detailed Look</a:t>
            </a:r>
            <a:endParaRPr lang="en-US" sz="3550" dirty="0"/>
          </a:p>
        </p:txBody>
      </p:sp>
      <p:sp>
        <p:nvSpPr>
          <p:cNvPr id="5" name="Text 1"/>
          <p:cNvSpPr/>
          <p:nvPr/>
        </p:nvSpPr>
        <p:spPr>
          <a:xfrm>
            <a:off x="6125647" y="1722477"/>
            <a:ext cx="3795713" cy="602694"/>
          </a:xfrm>
          <a:prstGeom prst="rect">
            <a:avLst/>
          </a:prstGeom>
          <a:noFill/>
          <a:ln/>
        </p:spPr>
        <p:txBody>
          <a:bodyPr wrap="none" lIns="0" tIns="0" rIns="0" bIns="0" rtlCol="0" anchor="t"/>
          <a:lstStyle/>
          <a:p>
            <a:pPr algn="ctr" indent="0" marL="0">
              <a:lnSpc>
                <a:spcPts val="4700"/>
              </a:lnSpc>
              <a:buNone/>
            </a:pPr>
            <a:r>
              <a:rPr lang="en-US" sz="4700" dirty="0">
                <a:solidFill>
                  <a:srgbClr val="D4D4D1"/>
                </a:solidFill>
                <a:latin typeface="IBM Plex Sans Medium" pitchFamily="34" charset="0"/>
                <a:ea typeface="IBM Plex Sans Medium" pitchFamily="34" charset="-122"/>
                <a:cs typeface="IBM Plex Sans Medium" pitchFamily="34" charset="-120"/>
              </a:rPr>
              <a:t>78%</a:t>
            </a:r>
            <a:endParaRPr lang="en-US" sz="4700" dirty="0"/>
          </a:p>
        </p:txBody>
      </p:sp>
      <p:sp>
        <p:nvSpPr>
          <p:cNvPr id="6" name="Text 2"/>
          <p:cNvSpPr/>
          <p:nvPr/>
        </p:nvSpPr>
        <p:spPr>
          <a:xfrm>
            <a:off x="6881812" y="2553414"/>
            <a:ext cx="2283262" cy="285393"/>
          </a:xfrm>
          <a:prstGeom prst="rect">
            <a:avLst/>
          </a:prstGeom>
          <a:noFill/>
          <a:ln/>
        </p:spPr>
        <p:txBody>
          <a:bodyPr wrap="none" lIns="0" tIns="0" rIns="0" bIns="0" rtlCol="0" anchor="t"/>
          <a:lstStyle/>
          <a:p>
            <a:pPr algn="ctr" indent="0" marL="0">
              <a:lnSpc>
                <a:spcPts val="2200"/>
              </a:lnSpc>
              <a:buNone/>
            </a:pPr>
            <a:r>
              <a:rPr lang="en-US" sz="1750" dirty="0">
                <a:solidFill>
                  <a:srgbClr val="D4D4D1"/>
                </a:solidFill>
                <a:latin typeface="IBM Plex Sans Medium" pitchFamily="34" charset="0"/>
                <a:ea typeface="IBM Plex Sans Medium" pitchFamily="34" charset="-122"/>
                <a:cs typeface="IBM Plex Sans Medium" pitchFamily="34" charset="-120"/>
              </a:rPr>
              <a:t>VGG16</a:t>
            </a:r>
            <a:endParaRPr lang="en-US" sz="1750" dirty="0"/>
          </a:p>
        </p:txBody>
      </p:sp>
      <p:sp>
        <p:nvSpPr>
          <p:cNvPr id="7" name="Text 3"/>
          <p:cNvSpPr/>
          <p:nvPr/>
        </p:nvSpPr>
        <p:spPr>
          <a:xfrm>
            <a:off x="6125647" y="2948345"/>
            <a:ext cx="3795713" cy="1460897"/>
          </a:xfrm>
          <a:prstGeom prst="rect">
            <a:avLst/>
          </a:prstGeom>
          <a:noFill/>
          <a:ln/>
        </p:spPr>
        <p:txBody>
          <a:bodyPr wrap="square" lIns="0" tIns="0" rIns="0" bIns="0" rtlCol="0" anchor="t"/>
          <a:lstStyle/>
          <a:p>
            <a:pPr algn="ctr" indent="0" marL="0">
              <a:lnSpc>
                <a:spcPts val="2300"/>
              </a:lnSpc>
              <a:buNone/>
            </a:pPr>
            <a:r>
              <a:rPr lang="en-US" sz="1400" dirty="0">
                <a:solidFill>
                  <a:srgbClr val="D4D4D1"/>
                </a:solidFill>
                <a:latin typeface="Roboto" pitchFamily="34" charset="0"/>
                <a:ea typeface="Roboto" pitchFamily="34" charset="-122"/>
                <a:cs typeface="Roboto" pitchFamily="34" charset="-120"/>
              </a:rPr>
              <a:t>Achieved an overall accuracy of 78%, demonstrating the model's ability to classify Alzheimer's disease, but with potential limitations in identifying subtle changes associated with early stages.</a:t>
            </a:r>
            <a:endParaRPr lang="en-US" sz="1400" dirty="0"/>
          </a:p>
        </p:txBody>
      </p:sp>
      <p:sp>
        <p:nvSpPr>
          <p:cNvPr id="8" name="Text 4"/>
          <p:cNvSpPr/>
          <p:nvPr/>
        </p:nvSpPr>
        <p:spPr>
          <a:xfrm>
            <a:off x="10195322" y="1722477"/>
            <a:ext cx="3795832" cy="602694"/>
          </a:xfrm>
          <a:prstGeom prst="rect">
            <a:avLst/>
          </a:prstGeom>
          <a:noFill/>
          <a:ln/>
        </p:spPr>
        <p:txBody>
          <a:bodyPr wrap="none" lIns="0" tIns="0" rIns="0" bIns="0" rtlCol="0" anchor="t"/>
          <a:lstStyle/>
          <a:p>
            <a:pPr algn="ctr" indent="0" marL="0">
              <a:lnSpc>
                <a:spcPts val="4700"/>
              </a:lnSpc>
              <a:buNone/>
            </a:pPr>
            <a:r>
              <a:rPr lang="en-US" sz="4700" dirty="0">
                <a:solidFill>
                  <a:srgbClr val="D4D4D1"/>
                </a:solidFill>
                <a:latin typeface="IBM Plex Sans Medium" pitchFamily="34" charset="0"/>
                <a:ea typeface="IBM Plex Sans Medium" pitchFamily="34" charset="-122"/>
                <a:cs typeface="IBM Plex Sans Medium" pitchFamily="34" charset="-120"/>
              </a:rPr>
              <a:t>95.5%</a:t>
            </a:r>
            <a:endParaRPr lang="en-US" sz="4700" dirty="0"/>
          </a:p>
        </p:txBody>
      </p:sp>
      <p:sp>
        <p:nvSpPr>
          <p:cNvPr id="9" name="Text 5"/>
          <p:cNvSpPr/>
          <p:nvPr/>
        </p:nvSpPr>
        <p:spPr>
          <a:xfrm>
            <a:off x="10951607" y="2553414"/>
            <a:ext cx="2283262" cy="285393"/>
          </a:xfrm>
          <a:prstGeom prst="rect">
            <a:avLst/>
          </a:prstGeom>
          <a:noFill/>
          <a:ln/>
        </p:spPr>
        <p:txBody>
          <a:bodyPr wrap="none" lIns="0" tIns="0" rIns="0" bIns="0" rtlCol="0" anchor="t"/>
          <a:lstStyle/>
          <a:p>
            <a:pPr algn="ctr" indent="0" marL="0">
              <a:lnSpc>
                <a:spcPts val="2200"/>
              </a:lnSpc>
              <a:buNone/>
            </a:pPr>
            <a:r>
              <a:rPr lang="en-US" sz="1750" dirty="0">
                <a:solidFill>
                  <a:srgbClr val="D4D4D1"/>
                </a:solidFill>
                <a:latin typeface="IBM Plex Sans Medium" pitchFamily="34" charset="0"/>
                <a:ea typeface="IBM Plex Sans Medium" pitchFamily="34" charset="-122"/>
                <a:cs typeface="IBM Plex Sans Medium" pitchFamily="34" charset="-120"/>
              </a:rPr>
              <a:t>ResNet50</a:t>
            </a:r>
            <a:endParaRPr lang="en-US" sz="1750" dirty="0"/>
          </a:p>
        </p:txBody>
      </p:sp>
      <p:sp>
        <p:nvSpPr>
          <p:cNvPr id="10" name="Text 6"/>
          <p:cNvSpPr/>
          <p:nvPr/>
        </p:nvSpPr>
        <p:spPr>
          <a:xfrm>
            <a:off x="10195322" y="2948345"/>
            <a:ext cx="3795832" cy="1168718"/>
          </a:xfrm>
          <a:prstGeom prst="rect">
            <a:avLst/>
          </a:prstGeom>
          <a:noFill/>
          <a:ln/>
        </p:spPr>
        <p:txBody>
          <a:bodyPr wrap="square" lIns="0" tIns="0" rIns="0" bIns="0" rtlCol="0" anchor="t"/>
          <a:lstStyle/>
          <a:p>
            <a:pPr algn="ctr" indent="0" marL="0">
              <a:lnSpc>
                <a:spcPts val="2300"/>
              </a:lnSpc>
              <a:buNone/>
            </a:pPr>
            <a:r>
              <a:rPr lang="en-US" sz="1400" dirty="0">
                <a:solidFill>
                  <a:srgbClr val="D4D4D1"/>
                </a:solidFill>
                <a:latin typeface="Roboto" pitchFamily="34" charset="0"/>
                <a:ea typeface="Roboto" pitchFamily="34" charset="-122"/>
                <a:cs typeface="Roboto" pitchFamily="34" charset="-120"/>
              </a:rPr>
              <a:t>Outperformed VGG16 with an accuracy of 95.5%, showcasing the benefits of deeper architecture for capturing more complex patterns in MRI data.</a:t>
            </a:r>
            <a:endParaRPr lang="en-US" sz="1400" dirty="0"/>
          </a:p>
        </p:txBody>
      </p:sp>
      <p:sp>
        <p:nvSpPr>
          <p:cNvPr id="11" name="Text 7"/>
          <p:cNvSpPr/>
          <p:nvPr/>
        </p:nvSpPr>
        <p:spPr>
          <a:xfrm>
            <a:off x="8160425" y="5048488"/>
            <a:ext cx="3795832" cy="602694"/>
          </a:xfrm>
          <a:prstGeom prst="rect">
            <a:avLst/>
          </a:prstGeom>
          <a:noFill/>
          <a:ln/>
        </p:spPr>
        <p:txBody>
          <a:bodyPr wrap="none" lIns="0" tIns="0" rIns="0" bIns="0" rtlCol="0" anchor="t"/>
          <a:lstStyle/>
          <a:p>
            <a:pPr algn="ctr" indent="0" marL="0">
              <a:lnSpc>
                <a:spcPts val="4700"/>
              </a:lnSpc>
              <a:buNone/>
            </a:pPr>
            <a:r>
              <a:rPr lang="en-US" sz="4700" dirty="0">
                <a:solidFill>
                  <a:srgbClr val="D4D4D1"/>
                </a:solidFill>
                <a:latin typeface="IBM Plex Sans Medium" pitchFamily="34" charset="0"/>
                <a:ea typeface="IBM Plex Sans Medium" pitchFamily="34" charset="-122"/>
                <a:cs typeface="IBM Plex Sans Medium" pitchFamily="34" charset="-120"/>
              </a:rPr>
              <a:t>95.6%</a:t>
            </a:r>
            <a:endParaRPr lang="en-US" sz="4700" dirty="0"/>
          </a:p>
        </p:txBody>
      </p:sp>
      <p:sp>
        <p:nvSpPr>
          <p:cNvPr id="12" name="Text 8"/>
          <p:cNvSpPr/>
          <p:nvPr/>
        </p:nvSpPr>
        <p:spPr>
          <a:xfrm>
            <a:off x="8916710" y="5879425"/>
            <a:ext cx="2283262" cy="285393"/>
          </a:xfrm>
          <a:prstGeom prst="rect">
            <a:avLst/>
          </a:prstGeom>
          <a:noFill/>
          <a:ln/>
        </p:spPr>
        <p:txBody>
          <a:bodyPr wrap="none" lIns="0" tIns="0" rIns="0" bIns="0" rtlCol="0" anchor="t"/>
          <a:lstStyle/>
          <a:p>
            <a:pPr algn="ctr" indent="0" marL="0">
              <a:lnSpc>
                <a:spcPts val="2200"/>
              </a:lnSpc>
              <a:buNone/>
            </a:pPr>
            <a:r>
              <a:rPr lang="en-US" sz="1750" dirty="0">
                <a:solidFill>
                  <a:srgbClr val="D4D4D1"/>
                </a:solidFill>
                <a:latin typeface="IBM Plex Sans Medium" pitchFamily="34" charset="0"/>
                <a:ea typeface="IBM Plex Sans Medium" pitchFamily="34" charset="-122"/>
                <a:cs typeface="IBM Plex Sans Medium" pitchFamily="34" charset="-120"/>
              </a:rPr>
              <a:t>EfficientNetB0</a:t>
            </a:r>
            <a:endParaRPr lang="en-US" sz="1750" dirty="0"/>
          </a:p>
        </p:txBody>
      </p:sp>
      <p:sp>
        <p:nvSpPr>
          <p:cNvPr id="13" name="Text 9"/>
          <p:cNvSpPr/>
          <p:nvPr/>
        </p:nvSpPr>
        <p:spPr>
          <a:xfrm>
            <a:off x="8160425" y="6274356"/>
            <a:ext cx="3795832" cy="1168718"/>
          </a:xfrm>
          <a:prstGeom prst="rect">
            <a:avLst/>
          </a:prstGeom>
          <a:noFill/>
          <a:ln/>
        </p:spPr>
        <p:txBody>
          <a:bodyPr wrap="square" lIns="0" tIns="0" rIns="0" bIns="0" rtlCol="0" anchor="t"/>
          <a:lstStyle/>
          <a:p>
            <a:pPr algn="ctr" indent="0" marL="0">
              <a:lnSpc>
                <a:spcPts val="2300"/>
              </a:lnSpc>
              <a:buNone/>
            </a:pPr>
            <a:r>
              <a:rPr lang="en-US" sz="1400" dirty="0">
                <a:solidFill>
                  <a:srgbClr val="D4D4D1"/>
                </a:solidFill>
                <a:latin typeface="Roboto" pitchFamily="34" charset="0"/>
                <a:ea typeface="Roboto" pitchFamily="34" charset="-122"/>
                <a:cs typeface="Roboto" pitchFamily="34" charset="-120"/>
              </a:rPr>
              <a:t>Achieved the highest accuracy of 95.6%, highlighting its efficiency and effectiveness in handling large-scale medical imaging datasets.</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278850"/>
            <a:ext cx="6862167" cy="1417558"/>
          </a:xfrm>
          <a:prstGeom prst="rect">
            <a:avLst/>
          </a:prstGeom>
          <a:noFill/>
          <a:ln/>
        </p:spPr>
        <p:txBody>
          <a:bodyPr wrap="squar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Precision, Recall, F1 Score</a:t>
            </a:r>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
</a:t>
            </a:r>
            <a:endParaRPr lang="en-US" sz="4450" dirty="0"/>
          </a:p>
        </p:txBody>
      </p:sp>
      <p:pic>
        <p:nvPicPr>
          <p:cNvPr id="3" name="Image 0" descr="preencoded.png">    </p:cNvPr>
          <p:cNvPicPr>
            <a:picLocks noChangeAspect="1"/>
          </p:cNvPicPr>
          <p:nvPr/>
        </p:nvPicPr>
        <p:blipFill>
          <a:blip r:embed="rId1"/>
          <a:stretch>
            <a:fillRect/>
          </a:stretch>
        </p:blipFill>
        <p:spPr>
          <a:xfrm>
            <a:off x="793790" y="3291721"/>
            <a:ext cx="3978116" cy="2255758"/>
          </a:xfrm>
          <a:prstGeom prst="rect">
            <a:avLst/>
          </a:prstGeom>
        </p:spPr>
      </p:pic>
      <p:sp>
        <p:nvSpPr>
          <p:cNvPr id="4" name="Text 1"/>
          <p:cNvSpPr/>
          <p:nvPr/>
        </p:nvSpPr>
        <p:spPr>
          <a:xfrm>
            <a:off x="793790" y="580263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VGG16</a:t>
            </a:r>
            <a:endParaRPr lang="en-US" sz="2200" dirty="0"/>
          </a:p>
        </p:txBody>
      </p:sp>
      <p:sp>
        <p:nvSpPr>
          <p:cNvPr id="5" name="Text 2"/>
          <p:cNvSpPr/>
          <p:nvPr/>
        </p:nvSpPr>
        <p:spPr>
          <a:xfrm>
            <a:off x="793790" y="6383774"/>
            <a:ext cx="3978116" cy="362903"/>
          </a:xfrm>
          <a:prstGeom prst="rect">
            <a:avLst/>
          </a:prstGeom>
          <a:noFill/>
          <a:ln/>
        </p:spPr>
        <p:txBody>
          <a:bodyPr wrap="none" lIns="0" tIns="0" rIns="0" bIns="0" rtlCol="0" anchor="t"/>
          <a:lstStyle/>
          <a:p>
            <a:pPr algn="l" indent="0" marL="0">
              <a:lnSpc>
                <a:spcPts val="2850"/>
              </a:lnSpc>
              <a:buNone/>
            </a:pPr>
            <a:endParaRPr lang="en-US" sz="1750" dirty="0"/>
          </a:p>
        </p:txBody>
      </p:sp>
      <p:pic>
        <p:nvPicPr>
          <p:cNvPr id="6" name="Image 1" descr="preencoded.png">    </p:cNvPr>
          <p:cNvPicPr>
            <a:picLocks noChangeAspect="1"/>
          </p:cNvPicPr>
          <p:nvPr/>
        </p:nvPicPr>
        <p:blipFill>
          <a:blip r:embed="rId2"/>
          <a:stretch>
            <a:fillRect/>
          </a:stretch>
        </p:blipFill>
        <p:spPr>
          <a:xfrm>
            <a:off x="5332928" y="3291721"/>
            <a:ext cx="3978116" cy="2255758"/>
          </a:xfrm>
          <a:prstGeom prst="rect">
            <a:avLst/>
          </a:prstGeom>
        </p:spPr>
      </p:pic>
      <p:sp>
        <p:nvSpPr>
          <p:cNvPr id="7" name="Text 3"/>
          <p:cNvSpPr/>
          <p:nvPr/>
        </p:nvSpPr>
        <p:spPr>
          <a:xfrm>
            <a:off x="5332928" y="580263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ResNet50</a:t>
            </a:r>
            <a:endParaRPr lang="en-US" sz="2200" dirty="0"/>
          </a:p>
        </p:txBody>
      </p:sp>
      <p:sp>
        <p:nvSpPr>
          <p:cNvPr id="8" name="Text 4"/>
          <p:cNvSpPr/>
          <p:nvPr/>
        </p:nvSpPr>
        <p:spPr>
          <a:xfrm>
            <a:off x="5332928" y="6383774"/>
            <a:ext cx="3978116" cy="362903"/>
          </a:xfrm>
          <a:prstGeom prst="rect">
            <a:avLst/>
          </a:prstGeom>
          <a:noFill/>
          <a:ln/>
        </p:spPr>
        <p:txBody>
          <a:bodyPr wrap="none" lIns="0" tIns="0" rIns="0" bIns="0" rtlCol="0" anchor="t"/>
          <a:lstStyle/>
          <a:p>
            <a:pPr algn="l" indent="0" marL="0">
              <a:lnSpc>
                <a:spcPts val="2850"/>
              </a:lnSpc>
              <a:buNone/>
            </a:pPr>
            <a:endParaRPr lang="en-US" sz="1750" dirty="0"/>
          </a:p>
        </p:txBody>
      </p:sp>
      <p:pic>
        <p:nvPicPr>
          <p:cNvPr id="9" name="Image 2" descr="preencoded.png">    </p:cNvPr>
          <p:cNvPicPr>
            <a:picLocks noChangeAspect="1"/>
          </p:cNvPicPr>
          <p:nvPr/>
        </p:nvPicPr>
        <p:blipFill>
          <a:blip r:embed="rId3"/>
          <a:stretch>
            <a:fillRect/>
          </a:stretch>
        </p:blipFill>
        <p:spPr>
          <a:xfrm>
            <a:off x="9872067" y="3291721"/>
            <a:ext cx="3978116" cy="2255758"/>
          </a:xfrm>
          <a:prstGeom prst="rect">
            <a:avLst/>
          </a:prstGeom>
        </p:spPr>
      </p:pic>
      <p:sp>
        <p:nvSpPr>
          <p:cNvPr id="10" name="Text 5"/>
          <p:cNvSpPr/>
          <p:nvPr/>
        </p:nvSpPr>
        <p:spPr>
          <a:xfrm>
            <a:off x="9872067" y="580263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EfficientNetB0</a:t>
            </a:r>
            <a:endParaRPr lang="en-US" sz="2200" dirty="0"/>
          </a:p>
        </p:txBody>
      </p:sp>
      <p:sp>
        <p:nvSpPr>
          <p:cNvPr id="11" name="Text 6"/>
          <p:cNvSpPr/>
          <p:nvPr/>
        </p:nvSpPr>
        <p:spPr>
          <a:xfrm>
            <a:off x="9872067" y="6383774"/>
            <a:ext cx="3978116"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467922"/>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Accuracy Graph</a:t>
            </a:r>
            <a:endParaRPr lang="en-US" sz="4450" dirty="0"/>
          </a:p>
        </p:txBody>
      </p:sp>
      <p:pic>
        <p:nvPicPr>
          <p:cNvPr id="3" name="Image 0" descr="preencoded.png">    </p:cNvPr>
          <p:cNvPicPr>
            <a:picLocks noChangeAspect="1"/>
          </p:cNvPicPr>
          <p:nvPr/>
        </p:nvPicPr>
        <p:blipFill>
          <a:blip r:embed="rId1"/>
          <a:stretch>
            <a:fillRect/>
          </a:stretch>
        </p:blipFill>
        <p:spPr>
          <a:xfrm>
            <a:off x="793790" y="2772013"/>
            <a:ext cx="3978116" cy="2586276"/>
          </a:xfrm>
          <a:prstGeom prst="rect">
            <a:avLst/>
          </a:prstGeom>
        </p:spPr>
      </p:pic>
      <p:sp>
        <p:nvSpPr>
          <p:cNvPr id="4" name="Text 1"/>
          <p:cNvSpPr/>
          <p:nvPr/>
        </p:nvSpPr>
        <p:spPr>
          <a:xfrm>
            <a:off x="793790" y="561344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VGG16</a:t>
            </a:r>
            <a:endParaRPr lang="en-US" sz="2200" dirty="0"/>
          </a:p>
        </p:txBody>
      </p:sp>
      <p:sp>
        <p:nvSpPr>
          <p:cNvPr id="5" name="Text 2"/>
          <p:cNvSpPr/>
          <p:nvPr/>
        </p:nvSpPr>
        <p:spPr>
          <a:xfrm>
            <a:off x="793790" y="6194584"/>
            <a:ext cx="3978116" cy="362903"/>
          </a:xfrm>
          <a:prstGeom prst="rect">
            <a:avLst/>
          </a:prstGeom>
          <a:noFill/>
          <a:ln/>
        </p:spPr>
        <p:txBody>
          <a:bodyPr wrap="none" lIns="0" tIns="0" rIns="0" bIns="0" rtlCol="0" anchor="t"/>
          <a:lstStyle/>
          <a:p>
            <a:pPr algn="l" indent="0" marL="0">
              <a:lnSpc>
                <a:spcPts val="2850"/>
              </a:lnSpc>
              <a:buNone/>
            </a:pPr>
            <a:endParaRPr lang="en-US" sz="1750" dirty="0"/>
          </a:p>
        </p:txBody>
      </p:sp>
      <p:pic>
        <p:nvPicPr>
          <p:cNvPr id="6" name="Image 1" descr="preencoded.png">    </p:cNvPr>
          <p:cNvPicPr>
            <a:picLocks noChangeAspect="1"/>
          </p:cNvPicPr>
          <p:nvPr/>
        </p:nvPicPr>
        <p:blipFill>
          <a:blip r:embed="rId2"/>
          <a:stretch>
            <a:fillRect/>
          </a:stretch>
        </p:blipFill>
        <p:spPr>
          <a:xfrm>
            <a:off x="5332928" y="2772013"/>
            <a:ext cx="3978116" cy="2586276"/>
          </a:xfrm>
          <a:prstGeom prst="rect">
            <a:avLst/>
          </a:prstGeom>
        </p:spPr>
      </p:pic>
      <p:sp>
        <p:nvSpPr>
          <p:cNvPr id="7" name="Text 3"/>
          <p:cNvSpPr/>
          <p:nvPr/>
        </p:nvSpPr>
        <p:spPr>
          <a:xfrm>
            <a:off x="5332928" y="561344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ResNet50</a:t>
            </a:r>
            <a:endParaRPr lang="en-US" sz="2200" dirty="0"/>
          </a:p>
        </p:txBody>
      </p:sp>
      <p:sp>
        <p:nvSpPr>
          <p:cNvPr id="8" name="Text 4"/>
          <p:cNvSpPr/>
          <p:nvPr/>
        </p:nvSpPr>
        <p:spPr>
          <a:xfrm>
            <a:off x="5332928" y="6194584"/>
            <a:ext cx="3978116" cy="362903"/>
          </a:xfrm>
          <a:prstGeom prst="rect">
            <a:avLst/>
          </a:prstGeom>
          <a:noFill/>
          <a:ln/>
        </p:spPr>
        <p:txBody>
          <a:bodyPr wrap="none" lIns="0" tIns="0" rIns="0" bIns="0" rtlCol="0" anchor="t"/>
          <a:lstStyle/>
          <a:p>
            <a:pPr algn="l" indent="0" marL="0">
              <a:lnSpc>
                <a:spcPts val="2850"/>
              </a:lnSpc>
              <a:buNone/>
            </a:pPr>
            <a:endParaRPr lang="en-US" sz="1750" dirty="0"/>
          </a:p>
        </p:txBody>
      </p:sp>
      <p:pic>
        <p:nvPicPr>
          <p:cNvPr id="9" name="Image 2" descr="preencoded.png">    </p:cNvPr>
          <p:cNvPicPr>
            <a:picLocks noChangeAspect="1"/>
          </p:cNvPicPr>
          <p:nvPr/>
        </p:nvPicPr>
        <p:blipFill>
          <a:blip r:embed="rId3"/>
          <a:stretch>
            <a:fillRect/>
          </a:stretch>
        </p:blipFill>
        <p:spPr>
          <a:xfrm>
            <a:off x="9872067" y="2772013"/>
            <a:ext cx="3978116" cy="2586276"/>
          </a:xfrm>
          <a:prstGeom prst="rect">
            <a:avLst/>
          </a:prstGeom>
        </p:spPr>
      </p:pic>
      <p:sp>
        <p:nvSpPr>
          <p:cNvPr id="10" name="Text 5"/>
          <p:cNvSpPr/>
          <p:nvPr/>
        </p:nvSpPr>
        <p:spPr>
          <a:xfrm>
            <a:off x="9872067" y="561344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F3F3F2"/>
                </a:solidFill>
                <a:latin typeface="IBM Plex Sans Medium" pitchFamily="34" charset="0"/>
                <a:ea typeface="IBM Plex Sans Medium" pitchFamily="34" charset="-122"/>
                <a:cs typeface="IBM Plex Sans Medium" pitchFamily="34" charset="-120"/>
              </a:rPr>
              <a:t>EfficientNetB0</a:t>
            </a:r>
            <a:endParaRPr lang="en-US" sz="2200" dirty="0"/>
          </a:p>
        </p:txBody>
      </p:sp>
      <p:sp>
        <p:nvSpPr>
          <p:cNvPr id="11" name="Text 6"/>
          <p:cNvSpPr/>
          <p:nvPr/>
        </p:nvSpPr>
        <p:spPr>
          <a:xfrm>
            <a:off x="9872067" y="6194584"/>
            <a:ext cx="3978116" cy="362903"/>
          </a:xfrm>
          <a:prstGeom prst="rect">
            <a:avLst/>
          </a:prstGeom>
          <a:noFill/>
          <a:ln/>
        </p:spPr>
        <p:txBody>
          <a:bodyPr wrap="none" lIns="0" tIns="0" rIns="0" bIns="0" rtlCol="0" anchor="t"/>
          <a:lstStyle/>
          <a:p>
            <a:pPr algn="l" indent="0" marL="0">
              <a:lnSpc>
                <a:spcPts val="2850"/>
              </a:lnSpc>
              <a:buNone/>
            </a:pP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13</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2025-06-03T21:06:52Z</dcterms:created>
  <dcterms:modified xsi:type="dcterms:W3CDTF">2025-06-03T21:06:52Z</dcterms:modified>
</cp:coreProperties>
</file>